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8" r:id="rId2"/>
    <p:sldId id="265" r:id="rId3"/>
    <p:sldId id="282" r:id="rId4"/>
    <p:sldId id="283" r:id="rId5"/>
    <p:sldId id="284" r:id="rId6"/>
    <p:sldId id="285" r:id="rId7"/>
    <p:sldId id="287" r:id="rId8"/>
    <p:sldId id="286" r:id="rId9"/>
    <p:sldId id="267" r:id="rId10"/>
    <p:sldId id="288" r:id="rId11"/>
    <p:sldId id="289" r:id="rId12"/>
    <p:sldId id="266" r:id="rId13"/>
    <p:sldId id="290" r:id="rId14"/>
    <p:sldId id="291" r:id="rId15"/>
    <p:sldId id="292"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8" d="100"/>
          <a:sy n="108" d="100"/>
        </p:scale>
        <p:origin x="9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E6125B-21DC-4BD6-984E-82C40C1FD0FA}" type="datetimeFigureOut">
              <a:rPr lang="he-IL" smtClean="0"/>
              <a:t>א'/חשון/תשפ"א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1BBA9EC-C452-4EA6-87FA-CFCB0F191929}" type="slidenum">
              <a:rPr lang="he-IL" smtClean="0"/>
              <a:t>‹#›</a:t>
            </a:fld>
            <a:endParaRPr lang="he-IL"/>
          </a:p>
        </p:txBody>
      </p:sp>
    </p:spTree>
    <p:extLst>
      <p:ext uri="{BB962C8B-B14F-4D97-AF65-F5344CB8AC3E}">
        <p14:creationId xmlns:p14="http://schemas.microsoft.com/office/powerpoint/2010/main" val="33256824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20362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264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414522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6637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404071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58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43941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176591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24754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329149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10586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427123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369064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325797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4726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3334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FE3FB-6797-4202-BE29-3017518A82C0}" type="datetimeFigureOut">
              <a:rPr lang="he-IL" smtClean="0"/>
              <a:t>א'/חשון/תשפ"א</a:t>
            </a:fld>
            <a:endParaRPr lang="he-IL"/>
          </a:p>
        </p:txBody>
      </p:sp>
      <p:sp>
        <p:nvSpPr>
          <p:cNvPr id="6" name="Footer Placeholder 5"/>
          <p:cNvSpPr>
            <a:spLocks noGrp="1"/>
          </p:cNvSpPr>
          <p:nvPr>
            <p:ph type="ftr" sz="quarter" idx="11"/>
          </p:nvPr>
        </p:nvSpPr>
        <p:spPr>
          <a:xfrm>
            <a:off x="533400" y="6172200"/>
            <a:ext cx="5811724" cy="365125"/>
          </a:xfrm>
        </p:spPr>
        <p:txBody>
          <a:bodyPr/>
          <a:lstStyle/>
          <a:p>
            <a:endParaRPr lang="he-IL"/>
          </a:p>
        </p:txBody>
      </p:sp>
      <p:sp>
        <p:nvSpPr>
          <p:cNvPr id="7" name="Slide Number Placeholder 6"/>
          <p:cNvSpPr>
            <a:spLocks noGrp="1"/>
          </p:cNvSpPr>
          <p:nvPr>
            <p:ph type="sldNum" sz="quarter" idx="12"/>
          </p:nvPr>
        </p:nvSpPr>
        <p:spPr/>
        <p:txBody>
          <a:bodyPr/>
          <a:lstStyle/>
          <a:p>
            <a:fld id="{B8ACB566-14FD-4CD4-9934-93102D781141}" type="slidenum">
              <a:rPr lang="he-IL" smtClean="0"/>
              <a:t>‹#›</a:t>
            </a:fld>
            <a:endParaRPr lang="he-IL"/>
          </a:p>
        </p:txBody>
      </p:sp>
    </p:spTree>
    <p:extLst>
      <p:ext uri="{BB962C8B-B14F-4D97-AF65-F5344CB8AC3E}">
        <p14:creationId xmlns:p14="http://schemas.microsoft.com/office/powerpoint/2010/main" val="366719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29FE3FB-6797-4202-BE29-3017518A82C0}" type="datetimeFigureOut">
              <a:rPr lang="he-IL" smtClean="0"/>
              <a:t>א'/חשון/תשפ"א</a:t>
            </a:fld>
            <a:endParaRPr lang="he-I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8ACB566-14FD-4CD4-9934-93102D781141}" type="slidenum">
              <a:rPr lang="he-IL" smtClean="0"/>
              <a:t>‹#›</a:t>
            </a:fld>
            <a:endParaRPr lang="he-IL"/>
          </a:p>
        </p:txBody>
      </p:sp>
    </p:spTree>
    <p:extLst>
      <p:ext uri="{BB962C8B-B14F-4D97-AF65-F5344CB8AC3E}">
        <p14:creationId xmlns:p14="http://schemas.microsoft.com/office/powerpoint/2010/main" val="32824213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wikipedia.org/wiki/%D7%99%D7%93%D7%99%D7%A2%D7%95%D7%AA_%D7%90%D7%97%D7%A8%D7%95%D7%A0%D7%95%D7%A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rewminate.com/kant-and-the-categorical-imperative/"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maxpixel.net/Ice-Cream-Out-Ice-Cream-Flavors-Sun-Waffles-Food-2202561" TargetMode="External"/><Relationship Id="rId3" Type="http://schemas.openxmlformats.org/officeDocument/2006/relationships/image" Target="../media/image3.sv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theglutenfreemaven.com/2012/07/you-scream-i-scream-we-all-scream-for.html"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5">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9777" y="1420238"/>
            <a:ext cx="3311840" cy="4751961"/>
            <a:chOff x="9206969" y="2963333"/>
            <a:chExt cx="2981858" cy="3208867"/>
          </a:xfrm>
        </p:grpSpPr>
        <p:cxnSp>
          <p:nvCxnSpPr>
            <p:cNvPr id="27" name="Straight Connector 26">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כותרת 1"/>
          <p:cNvSpPr>
            <a:spLocks noGrp="1"/>
          </p:cNvSpPr>
          <p:nvPr>
            <p:ph type="ctrTitle"/>
          </p:nvPr>
        </p:nvSpPr>
        <p:spPr>
          <a:xfrm>
            <a:off x="513158" y="685799"/>
            <a:ext cx="6315658" cy="2971801"/>
          </a:xfrm>
        </p:spPr>
        <p:txBody>
          <a:bodyPr>
            <a:normAutofit/>
          </a:bodyPr>
          <a:lstStyle/>
          <a:p>
            <a:r>
              <a:rPr lang="he-IL"/>
              <a:t>תיאוריות קודמות</a:t>
            </a:r>
          </a:p>
        </p:txBody>
      </p:sp>
      <p:sp>
        <p:nvSpPr>
          <p:cNvPr id="3" name="מציין מיקום תוכן 2"/>
          <p:cNvSpPr>
            <a:spLocks noGrp="1"/>
          </p:cNvSpPr>
          <p:nvPr>
            <p:ph type="subTitle" idx="1"/>
          </p:nvPr>
        </p:nvSpPr>
        <p:spPr>
          <a:xfrm>
            <a:off x="513159" y="3843867"/>
            <a:ext cx="4800600" cy="1947333"/>
          </a:xfrm>
        </p:spPr>
        <p:txBody>
          <a:bodyPr>
            <a:normAutofit/>
          </a:bodyPr>
          <a:lstStyle/>
          <a:p>
            <a:pPr marL="457200" indent="-457200">
              <a:lnSpc>
                <a:spcPct val="90000"/>
              </a:lnSpc>
              <a:buFont typeface="Arial" panose="020B0604020202020204" pitchFamily="34" charset="0"/>
              <a:buChar char="•"/>
            </a:pPr>
            <a:r>
              <a:rPr lang="he-IL" sz="1900">
                <a:solidFill>
                  <a:schemeClr val="tx2">
                    <a:lumMod val="75000"/>
                  </a:schemeClr>
                </a:solidFill>
              </a:rPr>
              <a:t>תועלתנות – נבחר מבין האפשרויות את מה שיתרום יותר לסה"כ הכללי, ע"פ התוצאה מבחינת אושר. </a:t>
            </a:r>
          </a:p>
          <a:p>
            <a:pPr marL="457200" indent="-457200">
              <a:lnSpc>
                <a:spcPct val="90000"/>
              </a:lnSpc>
              <a:buFont typeface="Arial" panose="020B0604020202020204" pitchFamily="34" charset="0"/>
              <a:buChar char="•"/>
            </a:pPr>
            <a:r>
              <a:rPr lang="he-IL" sz="1900">
                <a:solidFill>
                  <a:schemeClr val="tx2">
                    <a:lumMod val="75000"/>
                  </a:schemeClr>
                </a:solidFill>
              </a:rPr>
              <a:t>ליברטראניזם – כל עוד לא פגעתי בזכויות הזולת כל מה שאבחר, ע"פ שיקול דעתי, הוא בגדר צדק. זכות הבחירה היא שלי ורק שלי. </a:t>
            </a:r>
          </a:p>
          <a:p>
            <a:pPr marL="0" indent="0">
              <a:lnSpc>
                <a:spcPct val="90000"/>
              </a:lnSpc>
              <a:buNone/>
            </a:pPr>
            <a:endParaRPr lang="he-IL" sz="1900">
              <a:solidFill>
                <a:schemeClr val="tx2">
                  <a:lumMod val="75000"/>
                </a:schemeClr>
              </a:solidFill>
            </a:endParaRPr>
          </a:p>
        </p:txBody>
      </p:sp>
    </p:spTree>
    <p:extLst>
      <p:ext uri="{BB962C8B-B14F-4D97-AF65-F5344CB8AC3E}">
        <p14:creationId xmlns:p14="http://schemas.microsoft.com/office/powerpoint/2010/main" val="76404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דוגמא לאוטונומיה </a:t>
            </a:r>
          </a:p>
        </p:txBody>
      </p:sp>
      <p:sp>
        <p:nvSpPr>
          <p:cNvPr id="3" name="מציין מיקום תוכן 2"/>
          <p:cNvSpPr>
            <a:spLocks noGrp="1"/>
          </p:cNvSpPr>
          <p:nvPr>
            <p:ph idx="1"/>
          </p:nvPr>
        </p:nvSpPr>
        <p:spPr/>
        <p:txBody>
          <a:bodyPr/>
          <a:lstStyle/>
          <a:p>
            <a:pPr marL="0" indent="0">
              <a:buNone/>
            </a:pPr>
            <a:r>
              <a:rPr lang="he-IL" dirty="0"/>
              <a:t>דני: למה בחרת היות מורה?</a:t>
            </a:r>
          </a:p>
          <a:p>
            <a:pPr marL="0" indent="0">
              <a:buNone/>
            </a:pPr>
            <a:r>
              <a:rPr lang="he-IL" dirty="0"/>
              <a:t>גלית: כי אני מאמינה שראוי לחנך לחיים מוסריים</a:t>
            </a:r>
          </a:p>
        </p:txBody>
      </p:sp>
    </p:spTree>
    <p:extLst>
      <p:ext uri="{BB962C8B-B14F-4D97-AF65-F5344CB8AC3E}">
        <p14:creationId xmlns:p14="http://schemas.microsoft.com/office/powerpoint/2010/main" val="30788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החנווני </a:t>
            </a:r>
            <a:br>
              <a:rPr lang="he-IL" dirty="0"/>
            </a:br>
            <a:r>
              <a:rPr lang="he-IL" dirty="0"/>
              <a:t>הישר והלא מוסרי</a:t>
            </a:r>
          </a:p>
        </p:txBody>
      </p:sp>
      <p:sp>
        <p:nvSpPr>
          <p:cNvPr id="3" name="מציין מיקום תוכן 2"/>
          <p:cNvSpPr>
            <a:spLocks noGrp="1"/>
          </p:cNvSpPr>
          <p:nvPr>
            <p:ph idx="1"/>
          </p:nvPr>
        </p:nvSpPr>
        <p:spPr/>
        <p:txBody>
          <a:bodyPr/>
          <a:lstStyle/>
          <a:p>
            <a:r>
              <a:rPr lang="he-IL" dirty="0"/>
              <a:t>נניח שאני יכול למכור מוצר במכולת במחיר שהוא מופקע אבל איני עושה זאת כי זה יגרום למוניטין רע שלי. </a:t>
            </a:r>
          </a:p>
          <a:p>
            <a:r>
              <a:rPr lang="he-IL" dirty="0"/>
              <a:t>נניח שאני יכול למכור מוצר במכולת במחיר שהוא מופקע אבל איני עושה זאת כי אני חושב שזה לא הגון </a:t>
            </a:r>
          </a:p>
          <a:p>
            <a:pPr algn="ctr"/>
            <a:r>
              <a:rPr lang="he-IL" dirty="0"/>
              <a:t>מי מהמקרים מבטא יושר?</a:t>
            </a:r>
          </a:p>
          <a:p>
            <a:pPr algn="ctr"/>
            <a:r>
              <a:rPr lang="he-IL" dirty="0"/>
              <a:t>מי מהמקרים מבטא מוסריות?</a:t>
            </a:r>
          </a:p>
        </p:txBody>
      </p:sp>
      <p:pic>
        <p:nvPicPr>
          <p:cNvPr id="5" name="Graphic 4" descr="Apple">
            <a:extLst>
              <a:ext uri="{FF2B5EF4-FFF2-40B4-BE49-F238E27FC236}">
                <a16:creationId xmlns:a16="http://schemas.microsoft.com/office/drawing/2014/main" id="{0DA89089-3145-44C6-94C4-591CFA4973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224" y="831542"/>
            <a:ext cx="914400" cy="914400"/>
          </a:xfrm>
          <a:prstGeom prst="rect">
            <a:avLst/>
          </a:prstGeom>
        </p:spPr>
      </p:pic>
    </p:spTree>
    <p:extLst>
      <p:ext uri="{BB962C8B-B14F-4D97-AF65-F5344CB8AC3E}">
        <p14:creationId xmlns:p14="http://schemas.microsoft.com/office/powerpoint/2010/main" val="105280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4563085" y="4487332"/>
            <a:ext cx="3153752" cy="1507067"/>
          </a:xfrm>
        </p:spPr>
        <p:txBody>
          <a:bodyPr>
            <a:normAutofit/>
          </a:bodyPr>
          <a:lstStyle/>
          <a:p>
            <a:r>
              <a:rPr lang="he-IL" sz="2800"/>
              <a:t>דוגמאות</a:t>
            </a:r>
          </a:p>
        </p:txBody>
      </p:sp>
      <p:sp>
        <p:nvSpPr>
          <p:cNvPr id="13"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3852116"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newspaper&#10;&#10;Description automatically generated">
            <a:extLst>
              <a:ext uri="{FF2B5EF4-FFF2-40B4-BE49-F238E27FC236}">
                <a16:creationId xmlns:a16="http://schemas.microsoft.com/office/drawing/2014/main" id="{639D8C24-E512-4A4B-9ED8-CD4737ACAE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299"/>
          <a:stretch/>
        </p:blipFill>
        <p:spPr>
          <a:xfrm>
            <a:off x="597903" y="786117"/>
            <a:ext cx="3607308"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מציין מיקום תוכן 2"/>
          <p:cNvSpPr>
            <a:spLocks noGrp="1"/>
          </p:cNvSpPr>
          <p:nvPr>
            <p:ph idx="1"/>
          </p:nvPr>
        </p:nvSpPr>
        <p:spPr>
          <a:xfrm>
            <a:off x="4571998" y="685800"/>
            <a:ext cx="3614740" cy="3615267"/>
          </a:xfrm>
        </p:spPr>
        <p:txBody>
          <a:bodyPr>
            <a:normAutofit/>
          </a:bodyPr>
          <a:lstStyle/>
          <a:p>
            <a:r>
              <a:rPr lang="he-IL" sz="1600"/>
              <a:t>אני יודע שאח שלי ביצע מעשה לא ראוי ואפילו פלילי (מעל בכסף מהבנק בו הוא עובד). האם עליי להסגיר אותו?</a:t>
            </a:r>
            <a:r>
              <a:rPr lang="en-US" sz="1600"/>
              <a:t> </a:t>
            </a:r>
            <a:endParaRPr lang="he-IL" sz="1600"/>
          </a:p>
          <a:p>
            <a:r>
              <a:rPr lang="he-IL" sz="1600"/>
              <a:t>אני עיתונאי וקיבלתי הדלפות, מסמכים סודיים, ממקור בטחוני שחושפים פשלות של צה"ל, פרסמתי וכעת אני נתבע לחשוף את המקור, האם עליי לחשוף אותו? </a:t>
            </a:r>
          </a:p>
          <a:p>
            <a:r>
              <a:rPr lang="he-IL" sz="1600"/>
              <a:t>אני רואה קבצן ברחוב, מתעוררים בי רחמים, אני נותן לו עשרה שקלים.       </a:t>
            </a:r>
          </a:p>
          <a:p>
            <a:endParaRPr lang="he-IL" sz="1600"/>
          </a:p>
        </p:txBody>
      </p:sp>
      <p:grpSp>
        <p:nvGrpSpPr>
          <p:cNvPr id="15" name="Group 14">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6" name="Straight Connector 15">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8523C469-1D8B-4594-AB88-CCB215A34813}"/>
              </a:ext>
            </a:extLst>
          </p:cNvPr>
          <p:cNvSpPr txBox="1"/>
          <p:nvPr/>
        </p:nvSpPr>
        <p:spPr>
          <a:xfrm>
            <a:off x="6463458" y="6657945"/>
            <a:ext cx="2680542" cy="200055"/>
          </a:xfrm>
          <a:prstGeom prst="rect">
            <a:avLst/>
          </a:prstGeom>
          <a:solidFill>
            <a:srgbClr val="000000"/>
          </a:solidFill>
        </p:spPr>
        <p:txBody>
          <a:bodyPr wrap="none" rtlCol="0">
            <a:spAutoFit/>
          </a:bodyPr>
          <a:lstStyle/>
          <a:p>
            <a:pPr algn="r">
              <a:spcAft>
                <a:spcPts val="600"/>
              </a:spcAft>
            </a:pPr>
            <a:r>
              <a:rPr lang="LID4096" sz="700">
                <a:solidFill>
                  <a:srgbClr val="FFFFFF"/>
                </a:solidFill>
                <a:hlinkClick r:id="rId3" tooltip="https://he.wikipedia.org/wiki/%D7%99%D7%93%D7%99%D7%A2%D7%95%D7%AA_%D7%90%D7%97%D7%A8%D7%95%D7%A0%D7%95%D7%AA">
                  <a:extLst>
                    <a:ext uri="{A12FA001-AC4F-418D-AE19-62706E023703}">
                      <ahyp:hlinkClr xmlns:ahyp="http://schemas.microsoft.com/office/drawing/2018/hyperlinkcolor" val="tx"/>
                    </a:ext>
                  </a:extLst>
                </a:hlinkClick>
              </a:rPr>
              <a:t>This Photo</a:t>
            </a:r>
            <a:r>
              <a:rPr lang="LID4096" sz="700">
                <a:solidFill>
                  <a:srgbClr val="FFFFFF"/>
                </a:solidFill>
              </a:rPr>
              <a:t> by Unknown Author is licensed under </a:t>
            </a:r>
            <a:r>
              <a:rPr lang="LID4096"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LID4096" sz="700">
              <a:solidFill>
                <a:srgbClr val="FFFFFF"/>
              </a:solidFill>
            </a:endParaRPr>
          </a:p>
        </p:txBody>
      </p:sp>
    </p:spTree>
    <p:extLst>
      <p:ext uri="{BB962C8B-B14F-4D97-AF65-F5344CB8AC3E}">
        <p14:creationId xmlns:p14="http://schemas.microsoft.com/office/powerpoint/2010/main" val="24969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4563085" y="4487332"/>
            <a:ext cx="3153752" cy="1507067"/>
          </a:xfrm>
        </p:spPr>
        <p:txBody>
          <a:bodyPr>
            <a:normAutofit/>
          </a:bodyPr>
          <a:lstStyle/>
          <a:p>
            <a:r>
              <a:rPr lang="he-IL" sz="2800">
                <a:solidFill>
                  <a:srgbClr val="FFFFFF"/>
                </a:solidFill>
              </a:rPr>
              <a:t>הציווי הקטיגורי </a:t>
            </a:r>
            <a:br>
              <a:rPr lang="he-IL" sz="2800">
                <a:solidFill>
                  <a:srgbClr val="FFFFFF"/>
                </a:solidFill>
              </a:rPr>
            </a:br>
            <a:r>
              <a:rPr lang="he-IL" sz="2800">
                <a:solidFill>
                  <a:srgbClr val="FFFFFF"/>
                </a:solidFill>
              </a:rPr>
              <a:t>האוניברסלי</a:t>
            </a:r>
          </a:p>
        </p:txBody>
      </p:sp>
      <p:pic>
        <p:nvPicPr>
          <p:cNvPr id="7" name="Graphic 6" descr="Questions">
            <a:extLst>
              <a:ext uri="{FF2B5EF4-FFF2-40B4-BE49-F238E27FC236}">
                <a16:creationId xmlns:a16="http://schemas.microsoft.com/office/drawing/2014/main" id="{C7280A5F-AC78-48D3-BDC8-FD85B784D9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163" y="1486133"/>
            <a:ext cx="3665599" cy="3665599"/>
          </a:xfrm>
          <a:prstGeom prst="rect">
            <a:avLst/>
          </a:prstGeom>
          <a:effectLst>
            <a:innerShdw blurRad="57150" dist="38100" dir="14460000">
              <a:prstClr val="black">
                <a:alpha val="70000"/>
              </a:prstClr>
            </a:innerShdw>
          </a:effectLst>
        </p:spPr>
      </p:pic>
      <p:sp>
        <p:nvSpPr>
          <p:cNvPr id="3" name="מציין מיקום תוכן 2"/>
          <p:cNvSpPr>
            <a:spLocks noGrp="1"/>
          </p:cNvSpPr>
          <p:nvPr>
            <p:ph idx="1"/>
          </p:nvPr>
        </p:nvSpPr>
        <p:spPr>
          <a:xfrm>
            <a:off x="4571998" y="685800"/>
            <a:ext cx="3614740" cy="3615267"/>
          </a:xfrm>
        </p:spPr>
        <p:txBody>
          <a:bodyPr>
            <a:normAutofit/>
          </a:bodyPr>
          <a:lstStyle/>
          <a:p>
            <a:pPr algn="r">
              <a:lnSpc>
                <a:spcPct val="90000"/>
              </a:lnSpc>
            </a:pPr>
            <a:r>
              <a:rPr lang="he-IL" sz="1600" dirty="0">
                <a:solidFill>
                  <a:srgbClr val="0F496F"/>
                </a:solidFill>
              </a:rPr>
              <a:t>"האם היינו רוצים שכלל האנושות תתנהג באופן הזה?" (אוניברסליות)</a:t>
            </a:r>
          </a:p>
          <a:p>
            <a:pPr lvl="1" algn="r">
              <a:lnSpc>
                <a:spcPct val="90000"/>
              </a:lnSpc>
            </a:pPr>
            <a:r>
              <a:rPr lang="he-IL" sz="1600" dirty="0">
                <a:solidFill>
                  <a:srgbClr val="0F496F"/>
                </a:solidFill>
              </a:rPr>
              <a:t>לא מוסרי: הבטחתי למרצה שאגיש לו את המטלה מחר, לא הגשתי ובחרתי לשקר למרצה ולומר שאני חולה, למחרת הגשתי. למרצה לא מפריע שלא הגשתי בזמן, אין לו בעיה עם האיחור שלי בהגשה. </a:t>
            </a:r>
          </a:p>
          <a:p>
            <a:pPr lvl="1" algn="r">
              <a:lnSpc>
                <a:spcPct val="90000"/>
              </a:lnSpc>
            </a:pPr>
            <a:r>
              <a:rPr lang="he-IL" sz="1600" dirty="0">
                <a:solidFill>
                  <a:srgbClr val="0F496F"/>
                </a:solidFill>
              </a:rPr>
              <a:t>מוסרי: לא הספקתי את העבודה, הקנס הוא 10 נק', אני יכול לחמוק ע"י מחלה פיקטיבית, אני מודיע למרצה שלא עמדתי בהבטחתי ומקבל עליי את הדין  </a:t>
            </a:r>
          </a:p>
          <a:p>
            <a:pPr lvl="1">
              <a:lnSpc>
                <a:spcPct val="90000"/>
              </a:lnSpc>
            </a:pPr>
            <a:endParaRPr lang="he-IL" sz="1600" dirty="0">
              <a:solidFill>
                <a:srgbClr val="0F496F"/>
              </a:solidFill>
            </a:endParaRPr>
          </a:p>
          <a:p>
            <a:pPr lvl="2">
              <a:lnSpc>
                <a:spcPct val="90000"/>
              </a:lnSpc>
            </a:pPr>
            <a:endParaRPr lang="he-IL" dirty="0">
              <a:solidFill>
                <a:srgbClr val="0F496F"/>
              </a:solidFill>
            </a:endParaRPr>
          </a:p>
          <a:p>
            <a:pPr marL="0" indent="0">
              <a:lnSpc>
                <a:spcPct val="90000"/>
              </a:lnSpc>
              <a:buNone/>
            </a:pPr>
            <a:endParaRPr lang="he-IL" sz="1600" dirty="0">
              <a:solidFill>
                <a:srgbClr val="0F496F"/>
              </a:solidFill>
            </a:endParaRPr>
          </a:p>
        </p:txBody>
      </p:sp>
      <p:grpSp>
        <p:nvGrpSpPr>
          <p:cNvPr id="12" name="Group 11">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3" name="Straight Connector 12">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166936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376189" y="685800"/>
            <a:ext cx="2778952" cy="5308599"/>
          </a:xfrm>
        </p:spPr>
        <p:txBody>
          <a:bodyPr>
            <a:normAutofit/>
          </a:bodyPr>
          <a:lstStyle/>
          <a:p>
            <a:r>
              <a:rPr lang="he-IL" sz="2800" dirty="0">
                <a:solidFill>
                  <a:srgbClr val="FFFFFF"/>
                </a:solidFill>
              </a:rPr>
              <a:t>הציווי (החובה) הקטיגורי</a:t>
            </a:r>
            <a:br>
              <a:rPr lang="he-IL" sz="2800" dirty="0">
                <a:solidFill>
                  <a:srgbClr val="FFFFFF"/>
                </a:solidFill>
              </a:rPr>
            </a:br>
            <a:r>
              <a:rPr lang="he-IL" sz="2800" dirty="0">
                <a:solidFill>
                  <a:srgbClr val="FFFFFF"/>
                </a:solidFill>
              </a:rPr>
              <a:t>האדם כתכלית</a:t>
            </a:r>
          </a:p>
        </p:txBody>
      </p:sp>
      <p:sp>
        <p:nvSpPr>
          <p:cNvPr id="3" name="מציין מיקום תוכן 2"/>
          <p:cNvSpPr>
            <a:spLocks noGrp="1"/>
          </p:cNvSpPr>
          <p:nvPr>
            <p:ph idx="1"/>
          </p:nvPr>
        </p:nvSpPr>
        <p:spPr>
          <a:xfrm>
            <a:off x="4887414" y="685800"/>
            <a:ext cx="3565923" cy="5410200"/>
          </a:xfrm>
        </p:spPr>
        <p:txBody>
          <a:bodyPr>
            <a:normAutofit/>
          </a:bodyPr>
          <a:lstStyle/>
          <a:p>
            <a:pPr algn="r"/>
            <a:r>
              <a:rPr lang="he-IL" sz="1600" dirty="0">
                <a:solidFill>
                  <a:srgbClr val="FFFFFF"/>
                </a:solidFill>
              </a:rPr>
              <a:t>כל מעשה שאנו עושים אסור שהפרט, כלפיו אנו פועלים, ייתפס בו כמכשיר, אמצעי, בלבד (כבוד האדם). </a:t>
            </a:r>
          </a:p>
          <a:p>
            <a:pPr lvl="1" algn="r"/>
            <a:r>
              <a:rPr lang="he-IL" sz="1600" dirty="0">
                <a:solidFill>
                  <a:srgbClr val="FFFFFF"/>
                </a:solidFill>
              </a:rPr>
              <a:t>לא מוסרי: אני מרצה שמאמין שהדרך להשיג שקט ושיתוף פעולה בכיתה זה להשתדל תמיד לחייך לתלמידים, לדבר אליהם בנעימות, לא לבטא התנשאות.</a:t>
            </a:r>
          </a:p>
          <a:p>
            <a:pPr lvl="1" algn="r"/>
            <a:r>
              <a:rPr lang="he-IL" sz="1600" dirty="0">
                <a:solidFill>
                  <a:srgbClr val="FFFFFF"/>
                </a:solidFill>
              </a:rPr>
              <a:t>מוסרי: אני אוסר על עצמי להתייחס בחוסר כבוד לסטודנטים לא משום שאני מעריך אותם, לא משום שזה יביא לי ציון טוב במשוב, לא משום שזה יאפשר לי ללמד, אלא פשוט משום שהם בני אדם שראויים ליחס של כבוד. </a:t>
            </a:r>
          </a:p>
          <a:p>
            <a:pPr lvl="1"/>
            <a:endParaRPr lang="he-IL" sz="1600" dirty="0">
              <a:solidFill>
                <a:srgbClr val="FFFFFF"/>
              </a:solidFill>
            </a:endParaRPr>
          </a:p>
          <a:p>
            <a:pPr marL="0" indent="0">
              <a:buNone/>
            </a:pPr>
            <a:endParaRPr lang="he-IL" sz="1600" dirty="0">
              <a:solidFill>
                <a:srgbClr val="FFFFFF"/>
              </a:solidFill>
            </a:endParaRPr>
          </a:p>
        </p:txBody>
      </p:sp>
    </p:spTree>
    <p:extLst>
      <p:ext uri="{BB962C8B-B14F-4D97-AF65-F5344CB8AC3E}">
        <p14:creationId xmlns:p14="http://schemas.microsoft.com/office/powerpoint/2010/main" val="28711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513159" y="4487332"/>
            <a:ext cx="5657850" cy="1507067"/>
          </a:xfrm>
        </p:spPr>
        <p:txBody>
          <a:bodyPr>
            <a:normAutofit/>
          </a:bodyPr>
          <a:lstStyle/>
          <a:p>
            <a:r>
              <a:rPr lang="he-IL" dirty="0"/>
              <a:t>בני אדם ורציונליות</a:t>
            </a:r>
          </a:p>
        </p:txBody>
      </p:sp>
      <p:sp>
        <p:nvSpPr>
          <p:cNvPr id="3" name="מציין מיקום תוכן 2"/>
          <p:cNvSpPr>
            <a:spLocks noGrp="1"/>
          </p:cNvSpPr>
          <p:nvPr>
            <p:ph idx="1"/>
          </p:nvPr>
        </p:nvSpPr>
        <p:spPr>
          <a:xfrm>
            <a:off x="513158" y="685800"/>
            <a:ext cx="5619853" cy="3615267"/>
          </a:xfrm>
        </p:spPr>
        <p:txBody>
          <a:bodyPr>
            <a:normAutofit/>
          </a:bodyPr>
          <a:lstStyle/>
          <a:p>
            <a:pPr>
              <a:lnSpc>
                <a:spcPct val="90000"/>
              </a:lnSpc>
            </a:pPr>
            <a:r>
              <a:rPr lang="he-IL" sz="1500" dirty="0"/>
              <a:t>בני האדם הם היצורים היחידים בטבע שהם רציונליים. הם מסוגלים להתרומם על ההכרח של הטבע, חברה, אינטרס אישי ולפעול על פי מה שהם מאמינים שכך ראוי. </a:t>
            </a:r>
          </a:p>
          <a:p>
            <a:pPr>
              <a:lnSpc>
                <a:spcPct val="90000"/>
              </a:lnSpc>
            </a:pPr>
            <a:r>
              <a:rPr lang="he-IL" sz="1500" dirty="0"/>
              <a:t>לא מוסרי: </a:t>
            </a:r>
          </a:p>
          <a:p>
            <a:pPr lvl="1">
              <a:lnSpc>
                <a:spcPct val="90000"/>
              </a:lnSpc>
            </a:pPr>
            <a:r>
              <a:rPr lang="he-IL" sz="1500" dirty="0"/>
              <a:t>הילד לאמא:  אמא, למה אסור לשקר?</a:t>
            </a:r>
          </a:p>
          <a:p>
            <a:pPr lvl="1">
              <a:lnSpc>
                <a:spcPct val="90000"/>
              </a:lnSpc>
            </a:pPr>
            <a:r>
              <a:rPr lang="he-IL" sz="1500" dirty="0"/>
              <a:t>האמא: כי ככה לא תצליח בחיים </a:t>
            </a:r>
          </a:p>
          <a:p>
            <a:pPr>
              <a:lnSpc>
                <a:spcPct val="90000"/>
              </a:lnSpc>
            </a:pPr>
            <a:r>
              <a:rPr lang="he-IL" sz="1500" dirty="0"/>
              <a:t>מוסרי: </a:t>
            </a:r>
          </a:p>
          <a:p>
            <a:pPr lvl="1">
              <a:lnSpc>
                <a:spcPct val="90000"/>
              </a:lnSpc>
            </a:pPr>
            <a:r>
              <a:rPr lang="he-IL" sz="1500" dirty="0"/>
              <a:t>הילד לאמא:  אמא, למה אסור לשקר?</a:t>
            </a:r>
          </a:p>
          <a:p>
            <a:pPr lvl="1">
              <a:lnSpc>
                <a:spcPct val="90000"/>
              </a:lnSpc>
            </a:pPr>
            <a:r>
              <a:rPr lang="he-IL" sz="1500" dirty="0"/>
              <a:t>האמא: כי זה לא יפה</a:t>
            </a:r>
          </a:p>
          <a:p>
            <a:pPr marL="0" indent="0">
              <a:lnSpc>
                <a:spcPct val="90000"/>
              </a:lnSpc>
              <a:buNone/>
            </a:pPr>
            <a:r>
              <a:rPr lang="he-IL" sz="1500" dirty="0"/>
              <a:t> </a:t>
            </a:r>
          </a:p>
        </p:txBody>
      </p:sp>
      <p:pic>
        <p:nvPicPr>
          <p:cNvPr id="7" name="Picture 6" descr="Young school girl">
            <a:extLst>
              <a:ext uri="{FF2B5EF4-FFF2-40B4-BE49-F238E27FC236}">
                <a16:creationId xmlns:a16="http://schemas.microsoft.com/office/drawing/2014/main" id="{E5691B67-9CD0-4119-BB78-00B433BDE6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8632"/>
          <a:stretch/>
        </p:blipFill>
        <p:spPr>
          <a:xfrm>
            <a:off x="6615452" y="2492896"/>
            <a:ext cx="1609418" cy="4365104"/>
          </a:xfrm>
          <a:prstGeom prst="rect">
            <a:avLst/>
          </a:prstGeom>
          <a:effectLst>
            <a:innerShdw blurRad="57150" dist="38100" dir="14460000">
              <a:prstClr val="black">
                <a:alpha val="70000"/>
              </a:prstClr>
            </a:innerShdw>
          </a:effectLst>
        </p:spPr>
      </p:pic>
      <p:grpSp>
        <p:nvGrpSpPr>
          <p:cNvPr id="24" name="Group 23">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5" name="Straight Connector 24">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3362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מה חסר בעמדה התועלתנית, </a:t>
            </a:r>
            <a:r>
              <a:rPr lang="he-IL" dirty="0" err="1"/>
              <a:t>הליברטריאנית</a:t>
            </a:r>
            <a:r>
              <a:rPr lang="he-IL" dirty="0"/>
              <a:t>, תפיסת הזכויות (ע"פ חופש שלילי)</a:t>
            </a:r>
          </a:p>
        </p:txBody>
      </p:sp>
      <p:sp>
        <p:nvSpPr>
          <p:cNvPr id="3" name="מציין מיקום תוכן 2"/>
          <p:cNvSpPr>
            <a:spLocks noGrp="1"/>
          </p:cNvSpPr>
          <p:nvPr>
            <p:ph idx="1"/>
          </p:nvPr>
        </p:nvSpPr>
        <p:spPr/>
        <p:txBody>
          <a:bodyPr/>
          <a:lstStyle/>
          <a:p>
            <a:r>
              <a:rPr lang="he-IL" dirty="0"/>
              <a:t>תפיסה של אכפתיות לזולת.</a:t>
            </a:r>
          </a:p>
          <a:p>
            <a:r>
              <a:rPr lang="he-IL" dirty="0"/>
              <a:t>הכרה בזהות הקהילתית הפרטיקולרית כמרכיב מכריע בשיקולים אתיים. </a:t>
            </a:r>
          </a:p>
        </p:txBody>
      </p:sp>
    </p:spTree>
    <p:extLst>
      <p:ext uri="{BB962C8B-B14F-4D97-AF65-F5344CB8AC3E}">
        <p14:creationId xmlns:p14="http://schemas.microsoft.com/office/powerpoint/2010/main" val="39809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513159" y="485244"/>
            <a:ext cx="6400800" cy="1507067"/>
          </a:xfrm>
        </p:spPr>
        <p:txBody>
          <a:bodyPr>
            <a:normAutofit/>
          </a:bodyPr>
          <a:lstStyle/>
          <a:p>
            <a:r>
              <a:rPr lang="he-IL" dirty="0"/>
              <a:t>האוטונומיה של קאנט</a:t>
            </a:r>
            <a:br>
              <a:rPr lang="he-IL" dirty="0"/>
            </a:br>
            <a:r>
              <a:rPr lang="he-IL" dirty="0"/>
              <a:t>מה זה להיות מוסרי?</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מציין מיקום תוכן 2"/>
          <p:cNvSpPr>
            <a:spLocks noGrp="1"/>
          </p:cNvSpPr>
          <p:nvPr>
            <p:ph idx="1"/>
          </p:nvPr>
        </p:nvSpPr>
        <p:spPr>
          <a:xfrm>
            <a:off x="513159" y="2068511"/>
            <a:ext cx="6400800" cy="3615267"/>
          </a:xfrm>
        </p:spPr>
        <p:txBody>
          <a:bodyPr>
            <a:normAutofit/>
          </a:bodyPr>
          <a:lstStyle/>
          <a:p>
            <a:pPr algn="r">
              <a:lnSpc>
                <a:spcPct val="90000"/>
              </a:lnSpc>
            </a:pPr>
            <a:r>
              <a:rPr lang="he-IL" dirty="0">
                <a:solidFill>
                  <a:schemeClr val="tx1"/>
                </a:solidFill>
              </a:rPr>
              <a:t>כדי ששיקול מסוים יוכל להיקרא מוסרי אסור לו לבטא אינטרס של תועלת אישית. בכלל זה עונג אישי (אושר),תועלת כספית, נורמה חברתית או תשוקה ביולוגית</a:t>
            </a:r>
          </a:p>
          <a:p>
            <a:pPr algn="r">
              <a:lnSpc>
                <a:spcPct val="90000"/>
              </a:lnSpc>
            </a:pPr>
            <a:r>
              <a:rPr lang="he-IL" dirty="0">
                <a:solidFill>
                  <a:schemeClr val="tx1"/>
                </a:solidFill>
              </a:rPr>
              <a:t>פעולה מוסרית היא פעולה במסגרתה אנחנו צריכים לחשוב על עצמנו כבני אדם מנותקים מכל זיקה פרטית. </a:t>
            </a:r>
          </a:p>
          <a:p>
            <a:pPr algn="r">
              <a:lnSpc>
                <a:spcPct val="90000"/>
              </a:lnSpc>
            </a:pPr>
            <a:r>
              <a:rPr lang="he-IL" dirty="0">
                <a:solidFill>
                  <a:schemeClr val="tx1"/>
                </a:solidFill>
              </a:rPr>
              <a:t>ההחלטה שלנו צריכה להיות מבוססת על אחד מהכללים הבאים ביחס לסיטואציה:</a:t>
            </a:r>
          </a:p>
          <a:p>
            <a:pPr lvl="1" algn="r">
              <a:lnSpc>
                <a:spcPct val="90000"/>
              </a:lnSpc>
            </a:pPr>
            <a:r>
              <a:rPr lang="he-IL" dirty="0">
                <a:solidFill>
                  <a:schemeClr val="tx1"/>
                </a:solidFill>
              </a:rPr>
              <a:t> "האם היינו רוצים שכלל האנושות תתנהג באופן הזה?" (אוניברסליות)</a:t>
            </a:r>
          </a:p>
          <a:p>
            <a:pPr lvl="1" algn="r">
              <a:lnSpc>
                <a:spcPct val="90000"/>
              </a:lnSpc>
            </a:pPr>
            <a:r>
              <a:rPr lang="he-IL" dirty="0">
                <a:solidFill>
                  <a:schemeClr val="tx1"/>
                </a:solidFill>
              </a:rPr>
              <a:t>כל מעשה שאנו עושים אסור שהפרט, כלפיו אנו פועלים, ייתפס בו כמכשיר, אמצעי, בלבד (כבוד האדם). </a:t>
            </a:r>
          </a:p>
          <a:p>
            <a:pPr marL="0" indent="0">
              <a:lnSpc>
                <a:spcPct val="90000"/>
              </a:lnSpc>
              <a:buNone/>
            </a:pPr>
            <a:endParaRPr lang="he-IL" dirty="0">
              <a:solidFill>
                <a:schemeClr val="tx1"/>
              </a:solidFill>
            </a:endParaRPr>
          </a:p>
          <a:p>
            <a:pPr>
              <a:lnSpc>
                <a:spcPct val="90000"/>
              </a:lnSpc>
            </a:pPr>
            <a:endParaRPr lang="he-IL" dirty="0">
              <a:solidFill>
                <a:schemeClr val="tx1"/>
              </a:solidFill>
            </a:endParaRPr>
          </a:p>
        </p:txBody>
      </p:sp>
    </p:spTree>
    <p:extLst>
      <p:ext uri="{BB962C8B-B14F-4D97-AF65-F5344CB8AC3E}">
        <p14:creationId xmlns:p14="http://schemas.microsoft.com/office/powerpoint/2010/main" val="306883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5649532" y="620722"/>
            <a:ext cx="2639061" cy="1142462"/>
          </a:xfrm>
        </p:spPr>
        <p:txBody>
          <a:bodyPr anchor="b">
            <a:normAutofit/>
          </a:bodyPr>
          <a:lstStyle/>
          <a:p>
            <a:r>
              <a:rPr lang="he-IL" sz="2400"/>
              <a:t>מי זה קאנט?</a:t>
            </a:r>
          </a:p>
        </p:txBody>
      </p:sp>
      <p:sp>
        <p:nvSpPr>
          <p:cNvPr id="13"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742" y="620722"/>
            <a:ext cx="4931622"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10;&#10;Description automatically generated">
            <a:extLst>
              <a:ext uri="{FF2B5EF4-FFF2-40B4-BE49-F238E27FC236}">
                <a16:creationId xmlns:a16="http://schemas.microsoft.com/office/drawing/2014/main" id="{768EE924-9BB4-4168-A62F-D480E4FB6B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90" r="29340" b="-1"/>
          <a:stretch/>
        </p:blipFill>
        <p:spPr>
          <a:xfrm>
            <a:off x="583546"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מציין מיקום תוכן 2"/>
          <p:cNvSpPr>
            <a:spLocks noGrp="1"/>
          </p:cNvSpPr>
          <p:nvPr>
            <p:ph idx="1"/>
          </p:nvPr>
        </p:nvSpPr>
        <p:spPr>
          <a:xfrm>
            <a:off x="5649532" y="1822449"/>
            <a:ext cx="2609564" cy="3070226"/>
          </a:xfrm>
        </p:spPr>
        <p:txBody>
          <a:bodyPr anchor="t">
            <a:normAutofit/>
          </a:bodyPr>
          <a:lstStyle/>
          <a:p>
            <a:r>
              <a:rPr lang="he-IL" sz="1200"/>
              <a:t>עמנואל קאנט (1724-1804), פילוסוף גרמני, נחשב הפילוסוף החשוב ביותר בעת החדשה. </a:t>
            </a:r>
          </a:p>
          <a:p>
            <a:r>
              <a:rPr lang="he-IL" sz="1200"/>
              <a:t>חיבוריו הם מהמשפיעים ביותר בתחומים של קוגניציה, מחשבה מוסרית, מחשבה פוליטית ומודרניות.    </a:t>
            </a:r>
          </a:p>
        </p:txBody>
      </p:sp>
      <p:grpSp>
        <p:nvGrpSpPr>
          <p:cNvPr id="15" name="Group 14">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6" name="Straight Connector 15">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25FC281E-A81F-4329-B48A-EA9B4C59AAAE}"/>
              </a:ext>
            </a:extLst>
          </p:cNvPr>
          <p:cNvSpPr txBox="1"/>
          <p:nvPr/>
        </p:nvSpPr>
        <p:spPr>
          <a:xfrm>
            <a:off x="6293541" y="6657945"/>
            <a:ext cx="2850459" cy="200055"/>
          </a:xfrm>
          <a:prstGeom prst="rect">
            <a:avLst/>
          </a:prstGeom>
          <a:solidFill>
            <a:srgbClr val="000000"/>
          </a:solidFill>
        </p:spPr>
        <p:txBody>
          <a:bodyPr wrap="none" rtlCol="0">
            <a:spAutoFit/>
          </a:bodyPr>
          <a:lstStyle/>
          <a:p>
            <a:pPr algn="r">
              <a:spcAft>
                <a:spcPts val="600"/>
              </a:spcAft>
            </a:pPr>
            <a:r>
              <a:rPr lang="LID4096" sz="700">
                <a:solidFill>
                  <a:srgbClr val="FFFFFF"/>
                </a:solidFill>
                <a:hlinkClick r:id="rId3" tooltip="http://brewminate.com/kant-and-the-categorical-imperative/">
                  <a:extLst>
                    <a:ext uri="{A12FA001-AC4F-418D-AE19-62706E023703}">
                      <ahyp:hlinkClr xmlns:ahyp="http://schemas.microsoft.com/office/drawing/2018/hyperlinkcolor" val="tx"/>
                    </a:ext>
                  </a:extLst>
                </a:hlinkClick>
              </a:rPr>
              <a:t>This Photo</a:t>
            </a:r>
            <a:r>
              <a:rPr lang="LID4096" sz="700">
                <a:solidFill>
                  <a:srgbClr val="FFFFFF"/>
                </a:solidFill>
              </a:rPr>
              <a:t> by Unknown Author is licensed under </a:t>
            </a:r>
            <a:r>
              <a:rPr lang="LID4096"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LID4096" sz="700">
              <a:solidFill>
                <a:srgbClr val="FFFFFF"/>
              </a:solidFill>
            </a:endParaRPr>
          </a:p>
        </p:txBody>
      </p:sp>
    </p:spTree>
    <p:extLst>
      <p:ext uri="{BB962C8B-B14F-4D97-AF65-F5344CB8AC3E}">
        <p14:creationId xmlns:p14="http://schemas.microsoft.com/office/powerpoint/2010/main" val="11480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4563085" y="4487332"/>
            <a:ext cx="3153752" cy="1507067"/>
          </a:xfrm>
        </p:spPr>
        <p:txBody>
          <a:bodyPr>
            <a:normAutofit/>
          </a:bodyPr>
          <a:lstStyle/>
          <a:p>
            <a:r>
              <a:rPr lang="he-IL" sz="2800">
                <a:solidFill>
                  <a:srgbClr val="FFFFFF"/>
                </a:solidFill>
              </a:rPr>
              <a:t>מה זו חירות?</a:t>
            </a:r>
          </a:p>
        </p:txBody>
      </p:sp>
      <p:pic>
        <p:nvPicPr>
          <p:cNvPr id="7" name="Graphic 6" descr="Ice cream">
            <a:extLst>
              <a:ext uri="{FF2B5EF4-FFF2-40B4-BE49-F238E27FC236}">
                <a16:creationId xmlns:a16="http://schemas.microsoft.com/office/drawing/2014/main" id="{67F5C466-0E11-405D-A0A5-0B750A61B2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163" y="1486133"/>
            <a:ext cx="3665599" cy="3665599"/>
          </a:xfrm>
          <a:prstGeom prst="rect">
            <a:avLst/>
          </a:prstGeom>
          <a:effectLst>
            <a:innerShdw blurRad="57150" dist="38100" dir="14460000">
              <a:prstClr val="black">
                <a:alpha val="70000"/>
              </a:prstClr>
            </a:innerShdw>
          </a:effectLst>
        </p:spPr>
      </p:pic>
      <p:sp>
        <p:nvSpPr>
          <p:cNvPr id="3" name="מציין מיקום תוכן 2"/>
          <p:cNvSpPr>
            <a:spLocks noGrp="1"/>
          </p:cNvSpPr>
          <p:nvPr>
            <p:ph idx="1"/>
          </p:nvPr>
        </p:nvSpPr>
        <p:spPr>
          <a:xfrm>
            <a:off x="4571998" y="685800"/>
            <a:ext cx="3614740" cy="3615267"/>
          </a:xfrm>
        </p:spPr>
        <p:txBody>
          <a:bodyPr>
            <a:normAutofit/>
          </a:bodyPr>
          <a:lstStyle/>
          <a:p>
            <a:r>
              <a:rPr lang="he-IL" sz="1600">
                <a:solidFill>
                  <a:srgbClr val="0F496F"/>
                </a:solidFill>
              </a:rPr>
              <a:t>נניח שאני נמצא בחנות גלידה ומולי יש הרבה טעמים. אני מתלבט בין שוקולד בלגי, פיסטוק, רום וניל. נניח שלבסוף בחרתי בפיסטוק. האם אפשר לומר שזו פעולה מתוך חירות?</a:t>
            </a:r>
          </a:p>
          <a:p>
            <a:r>
              <a:rPr lang="he-IL" sz="1600">
                <a:solidFill>
                  <a:srgbClr val="0F496F"/>
                </a:solidFill>
              </a:rPr>
              <a:t>קאנט יאמר שלא. נכון שבפועל בחרתי, נכון שאף אחד לא הכריח אותי לבחור פיסטוק. </a:t>
            </a:r>
          </a:p>
          <a:p>
            <a:r>
              <a:rPr lang="he-IL" sz="1600">
                <a:solidFill>
                  <a:srgbClr val="0F496F"/>
                </a:solidFill>
              </a:rPr>
              <a:t>איך אפשר לומר שבחרתי אבל שלא פעלתי מתוך חירות?  </a:t>
            </a:r>
          </a:p>
        </p:txBody>
      </p:sp>
      <p:grpSp>
        <p:nvGrpSpPr>
          <p:cNvPr id="26" name="Group 25">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7" name="Straight Connector 26">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9" name="Picture 8" descr="A close up of food&#10;&#10;Description automatically generated">
            <a:extLst>
              <a:ext uri="{FF2B5EF4-FFF2-40B4-BE49-F238E27FC236}">
                <a16:creationId xmlns:a16="http://schemas.microsoft.com/office/drawing/2014/main" id="{2F20910C-7FB1-438B-9710-CF9BBC0AE4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5830" y="1307556"/>
            <a:ext cx="2962656" cy="3127248"/>
          </a:xfrm>
          <a:prstGeom prst="rect">
            <a:avLst/>
          </a:prstGeom>
        </p:spPr>
      </p:pic>
      <p:sp>
        <p:nvSpPr>
          <p:cNvPr id="11" name="TextBox 10">
            <a:extLst>
              <a:ext uri="{FF2B5EF4-FFF2-40B4-BE49-F238E27FC236}">
                <a16:creationId xmlns:a16="http://schemas.microsoft.com/office/drawing/2014/main" id="{17036589-0486-4EB3-9634-BF7A5311684C}"/>
              </a:ext>
            </a:extLst>
          </p:cNvPr>
          <p:cNvSpPr txBox="1"/>
          <p:nvPr/>
        </p:nvSpPr>
        <p:spPr>
          <a:xfrm>
            <a:off x="775830" y="4483960"/>
            <a:ext cx="1689075" cy="507831"/>
          </a:xfrm>
          <a:prstGeom prst="rect">
            <a:avLst/>
          </a:prstGeom>
          <a:noFill/>
        </p:spPr>
        <p:txBody>
          <a:bodyPr wrap="square" rtlCol="0">
            <a:spAutoFit/>
          </a:bodyPr>
          <a:lstStyle/>
          <a:p>
            <a:r>
              <a:rPr lang="LID4096" sz="900">
                <a:hlinkClick r:id="rId5" tooltip="http://theglutenfreemaven.com/2012/07/you-scream-i-scream-we-all-scream-for.html"/>
              </a:rPr>
              <a:t>This Photo</a:t>
            </a:r>
            <a:r>
              <a:rPr lang="LID4096" sz="900"/>
              <a:t> by Unknown Author is licensed under </a:t>
            </a:r>
            <a:r>
              <a:rPr lang="LID4096" sz="900">
                <a:hlinkClick r:id="rId6" tooltip="https://creativecommons.org/licenses/by-nc-nd/3.0/"/>
              </a:rPr>
              <a:t>CC BY-NC-ND</a:t>
            </a:r>
            <a:endParaRPr lang="LID4096" sz="900"/>
          </a:p>
        </p:txBody>
      </p:sp>
      <p:pic>
        <p:nvPicPr>
          <p:cNvPr id="20" name="Picture 19" descr="A picture containing food, table, grass, fruit&#10;&#10;Description automatically generated">
            <a:extLst>
              <a:ext uri="{FF2B5EF4-FFF2-40B4-BE49-F238E27FC236}">
                <a16:creationId xmlns:a16="http://schemas.microsoft.com/office/drawing/2014/main" id="{9E7AB815-59D1-4412-93BF-878A5F0E07F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104244"/>
            <a:ext cx="4629150" cy="6172200"/>
          </a:xfrm>
          <a:prstGeom prst="rect">
            <a:avLst/>
          </a:prstGeom>
        </p:spPr>
      </p:pic>
    </p:spTree>
    <p:extLst>
      <p:ext uri="{BB962C8B-B14F-4D97-AF65-F5344CB8AC3E}">
        <p14:creationId xmlns:p14="http://schemas.microsoft.com/office/powerpoint/2010/main" val="241709039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חירות ומוסר</a:t>
            </a:r>
          </a:p>
        </p:txBody>
      </p:sp>
      <p:sp>
        <p:nvSpPr>
          <p:cNvPr id="3" name="מציין מיקום תוכן 2"/>
          <p:cNvSpPr>
            <a:spLocks noGrp="1"/>
          </p:cNvSpPr>
          <p:nvPr>
            <p:ph idx="1"/>
          </p:nvPr>
        </p:nvSpPr>
        <p:spPr/>
        <p:txBody>
          <a:bodyPr/>
          <a:lstStyle/>
          <a:p>
            <a:r>
              <a:rPr lang="he-IL" dirty="0"/>
              <a:t>חירות היא פעולה מוסרית.</a:t>
            </a:r>
          </a:p>
          <a:p>
            <a:r>
              <a:rPr lang="he-IL" dirty="0"/>
              <a:t>במקרה של הגלידה אומנם בחרתי אבל מה שהוביל אותי כל העת זו התשוקה לגלידה. מה ששלט בי זו תשוקה פיזית-ביולוגית, הטבע שלי.</a:t>
            </a:r>
          </a:p>
          <a:p>
            <a:pPr algn="ctr"/>
            <a:r>
              <a:rPr lang="he-IL" dirty="0"/>
              <a:t>האם זו פעולה מוסרית? </a:t>
            </a:r>
          </a:p>
          <a:p>
            <a:pPr marL="0" indent="0" algn="ctr">
              <a:buNone/>
            </a:pPr>
            <a:r>
              <a:rPr lang="he-IL" dirty="0"/>
              <a:t> </a:t>
            </a:r>
          </a:p>
        </p:txBody>
      </p:sp>
      <p:pic>
        <p:nvPicPr>
          <p:cNvPr id="5" name="Graphic 4" descr="Ice cream">
            <a:extLst>
              <a:ext uri="{FF2B5EF4-FFF2-40B4-BE49-F238E27FC236}">
                <a16:creationId xmlns:a16="http://schemas.microsoft.com/office/drawing/2014/main" id="{32102C49-40DF-4BB9-8036-245F45C216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6256" y="1502835"/>
            <a:ext cx="914400" cy="914400"/>
          </a:xfrm>
          <a:prstGeom prst="rect">
            <a:avLst/>
          </a:prstGeom>
        </p:spPr>
      </p:pic>
    </p:spTree>
    <p:extLst>
      <p:ext uri="{BB962C8B-B14F-4D97-AF65-F5344CB8AC3E}">
        <p14:creationId xmlns:p14="http://schemas.microsoft.com/office/powerpoint/2010/main" val="305891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חירות ומוסר (2)</a:t>
            </a:r>
          </a:p>
        </p:txBody>
      </p:sp>
      <p:sp>
        <p:nvSpPr>
          <p:cNvPr id="3" name="מציין מיקום תוכן 2"/>
          <p:cNvSpPr>
            <a:spLocks noGrp="1"/>
          </p:cNvSpPr>
          <p:nvPr>
            <p:ph idx="1"/>
          </p:nvPr>
        </p:nvSpPr>
        <p:spPr/>
        <p:txBody>
          <a:bodyPr>
            <a:normAutofit/>
          </a:bodyPr>
          <a:lstStyle/>
          <a:p>
            <a:r>
              <a:rPr lang="he-IL" dirty="0"/>
              <a:t>נניח שקיימת נורמה שיש לציית לחוק של המדינה. </a:t>
            </a:r>
          </a:p>
          <a:p>
            <a:r>
              <a:rPr lang="he-IL" dirty="0"/>
              <a:t>נניח שאני ממלא אחר חוקי המדינה משום שחונכתי שיש לפעול ע"פ הנורמות של החברה בה אני חי. </a:t>
            </a:r>
          </a:p>
          <a:p>
            <a:r>
              <a:rPr lang="he-IL" dirty="0"/>
              <a:t>אני מקפיד לשים עליי מסיכה כשאני יוצא מביתי בקורונה כי קיים חוק (תקנה לשעת חירום) בנושא, חונכתי מגיל צעיר שיש לפעול ע"פ חוקי המדינה ולכן אני ממלא אחר החוק. </a:t>
            </a:r>
          </a:p>
          <a:p>
            <a:pPr algn="ctr"/>
            <a:r>
              <a:rPr lang="he-IL" dirty="0"/>
              <a:t>האם זו פעולה מוסרית? </a:t>
            </a:r>
          </a:p>
        </p:txBody>
      </p:sp>
    </p:spTree>
    <p:extLst>
      <p:ext uri="{BB962C8B-B14F-4D97-AF65-F5344CB8AC3E}">
        <p14:creationId xmlns:p14="http://schemas.microsoft.com/office/powerpoint/2010/main" val="186886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חירות ומוסר (3)</a:t>
            </a:r>
          </a:p>
        </p:txBody>
      </p:sp>
      <p:sp>
        <p:nvSpPr>
          <p:cNvPr id="3" name="מציין מיקום תוכן 2"/>
          <p:cNvSpPr>
            <a:spLocks noGrp="1"/>
          </p:cNvSpPr>
          <p:nvPr>
            <p:ph idx="1"/>
          </p:nvPr>
        </p:nvSpPr>
        <p:spPr/>
        <p:txBody>
          <a:bodyPr>
            <a:normAutofit/>
          </a:bodyPr>
          <a:lstStyle/>
          <a:p>
            <a:r>
              <a:rPr lang="he-IL" dirty="0"/>
              <a:t>נניח שאורנים מעוניינת לגייס סטודנטים לשורותיה סטודנטים ומציעה להם תגמול בצורת </a:t>
            </a:r>
            <a:r>
              <a:rPr lang="he-IL" dirty="0" err="1"/>
              <a:t>סו"ש</a:t>
            </a:r>
            <a:r>
              <a:rPr lang="he-IL" dirty="0"/>
              <a:t> במלון על כל 5 סטודנטים שהופנו ע"י הסטודנט. האם זו פעולה מוסרית? </a:t>
            </a:r>
          </a:p>
          <a:p>
            <a:r>
              <a:rPr lang="he-IL" dirty="0"/>
              <a:t>האם אורנים מחייבת אותי להפיץ את שמה ברחבי הארץ?</a:t>
            </a:r>
            <a:r>
              <a:rPr lang="en-US" dirty="0"/>
              <a:t> </a:t>
            </a:r>
            <a:r>
              <a:rPr lang="he-IL" dirty="0"/>
              <a:t>האם זו בחירה שלי?</a:t>
            </a:r>
          </a:p>
          <a:p>
            <a:pPr algn="ctr"/>
            <a:r>
              <a:rPr lang="he-IL" dirty="0"/>
              <a:t>האם זו פעולה מוסרית? </a:t>
            </a:r>
          </a:p>
          <a:p>
            <a:endParaRPr lang="he-IL" dirty="0"/>
          </a:p>
        </p:txBody>
      </p:sp>
    </p:spTree>
    <p:extLst>
      <p:ext uri="{BB962C8B-B14F-4D97-AF65-F5344CB8AC3E}">
        <p14:creationId xmlns:p14="http://schemas.microsoft.com/office/powerpoint/2010/main" val="188132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הטרונומיה ואוטונומיה</a:t>
            </a:r>
          </a:p>
        </p:txBody>
      </p:sp>
      <p:sp>
        <p:nvSpPr>
          <p:cNvPr id="3" name="מציין מיקום תוכן 2"/>
          <p:cNvSpPr>
            <a:spLocks noGrp="1"/>
          </p:cNvSpPr>
          <p:nvPr>
            <p:ph idx="1"/>
          </p:nvPr>
        </p:nvSpPr>
        <p:spPr/>
        <p:txBody>
          <a:bodyPr/>
          <a:lstStyle/>
          <a:p>
            <a:r>
              <a:rPr lang="he-IL" dirty="0"/>
              <a:t>הטרונומיה:</a:t>
            </a:r>
            <a:r>
              <a:rPr lang="en-US" dirty="0"/>
              <a:t> </a:t>
            </a:r>
            <a:r>
              <a:rPr lang="he-IL" dirty="0"/>
              <a:t>פעולה שנגרמת בשל כוחות חיצוניים שפועלים עליי. </a:t>
            </a:r>
            <a:r>
              <a:rPr lang="en-US" dirty="0"/>
              <a:t>	</a:t>
            </a:r>
          </a:p>
          <a:p>
            <a:pPr lvl="1"/>
            <a:r>
              <a:rPr lang="he-IL" dirty="0"/>
              <a:t>דחף, תשוקה, גורם זר שפועל עליי, הורמונים, נורמה חברתית, לחץ של חברים.....</a:t>
            </a:r>
          </a:p>
          <a:p>
            <a:r>
              <a:rPr lang="he-IL" dirty="0"/>
              <a:t>אוטונומיה: אני זה שקובע את הפעולה מתוך בחירה מנותקת מכל גורם חיצוני.</a:t>
            </a:r>
          </a:p>
        </p:txBody>
      </p:sp>
    </p:spTree>
    <p:extLst>
      <p:ext uri="{BB962C8B-B14F-4D97-AF65-F5344CB8AC3E}">
        <p14:creationId xmlns:p14="http://schemas.microsoft.com/office/powerpoint/2010/main" val="359961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דוגמא </a:t>
            </a:r>
            <a:br>
              <a:rPr lang="he-IL" dirty="0"/>
            </a:br>
            <a:r>
              <a:rPr lang="he-IL" dirty="0"/>
              <a:t>להטרונומיה </a:t>
            </a:r>
          </a:p>
        </p:txBody>
      </p:sp>
      <p:sp>
        <p:nvSpPr>
          <p:cNvPr id="3" name="מציין מיקום תוכן 2"/>
          <p:cNvSpPr>
            <a:spLocks noGrp="1"/>
          </p:cNvSpPr>
          <p:nvPr>
            <p:ph idx="1"/>
          </p:nvPr>
        </p:nvSpPr>
        <p:spPr/>
        <p:txBody>
          <a:bodyPr>
            <a:normAutofit/>
          </a:bodyPr>
          <a:lstStyle/>
          <a:p>
            <a:pPr marL="0" indent="0">
              <a:buNone/>
            </a:pPr>
            <a:r>
              <a:rPr lang="he-IL" dirty="0"/>
              <a:t>דני: למה בחרת היות מורה?</a:t>
            </a:r>
          </a:p>
          <a:p>
            <a:pPr marL="0" indent="0">
              <a:buNone/>
            </a:pPr>
            <a:r>
              <a:rPr lang="he-IL" dirty="0"/>
              <a:t>גלית: כי השכר סביר</a:t>
            </a:r>
            <a:r>
              <a:rPr lang="en-US" dirty="0"/>
              <a:t> </a:t>
            </a:r>
            <a:endParaRPr lang="he-IL" dirty="0"/>
          </a:p>
          <a:p>
            <a:pPr marL="0" indent="0">
              <a:buNone/>
            </a:pPr>
            <a:r>
              <a:rPr lang="he-IL" dirty="0"/>
              <a:t>דני: אבל יכולת להשיג שכר סביר גם במקצועות אחרים </a:t>
            </a:r>
          </a:p>
          <a:p>
            <a:pPr marL="0" indent="0">
              <a:buNone/>
            </a:pPr>
            <a:r>
              <a:rPr lang="he-IL" dirty="0"/>
              <a:t>גלית: כן, אבל פה יש חופש גדול, יש שעות עבודה נוחות</a:t>
            </a:r>
          </a:p>
          <a:p>
            <a:r>
              <a:rPr lang="he-IL" dirty="0"/>
              <a:t>גלית מנמקת את הבחירות שלה בתועלת שזה מביא (</a:t>
            </a:r>
            <a:r>
              <a:rPr lang="he-IL" dirty="0" err="1"/>
              <a:t>הטרונומי</a:t>
            </a:r>
            <a:r>
              <a:rPr lang="he-IL" dirty="0"/>
              <a:t>) </a:t>
            </a:r>
          </a:p>
        </p:txBody>
      </p:sp>
    </p:spTree>
    <p:extLst>
      <p:ext uri="{BB962C8B-B14F-4D97-AF65-F5344CB8AC3E}">
        <p14:creationId xmlns:p14="http://schemas.microsoft.com/office/powerpoint/2010/main" val="33583144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952</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Slice</vt:lpstr>
      <vt:lpstr>תיאוריות קודמות</vt:lpstr>
      <vt:lpstr>האוטונומיה של קאנט מה זה להיות מוסרי?</vt:lpstr>
      <vt:lpstr>מי זה קאנט?</vt:lpstr>
      <vt:lpstr>מה זו חירות?</vt:lpstr>
      <vt:lpstr>חירות ומוסר</vt:lpstr>
      <vt:lpstr>חירות ומוסר (2)</vt:lpstr>
      <vt:lpstr>חירות ומוסר (3)</vt:lpstr>
      <vt:lpstr>הטרונומיה ואוטונומיה</vt:lpstr>
      <vt:lpstr>דוגמא  להטרונומיה </vt:lpstr>
      <vt:lpstr>דוגמא לאוטונומיה </vt:lpstr>
      <vt:lpstr>החנווני  הישר והלא מוסרי</vt:lpstr>
      <vt:lpstr>דוגמאות</vt:lpstr>
      <vt:lpstr>הציווי הקטיגורי  האוניברסלי</vt:lpstr>
      <vt:lpstr>הציווי (החובה) הקטיגורי האדם כתכלית</vt:lpstr>
      <vt:lpstr>בני אדם ורציונליות</vt:lpstr>
      <vt:lpstr>מה חסר בעמדה התועלתנית, הליברטריאנית, תפיסת הזכויות (ע"פ חופש שלילי)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תיאוריות קודמות</dc:title>
  <dc:creator>amir kesten</dc:creator>
  <cp:lastModifiedBy>amir kesten</cp:lastModifiedBy>
  <cp:revision>1</cp:revision>
  <dcterms:created xsi:type="dcterms:W3CDTF">2020-10-19T13:38:42Z</dcterms:created>
  <dcterms:modified xsi:type="dcterms:W3CDTF">2020-10-19T13:40:20Z</dcterms:modified>
</cp:coreProperties>
</file>