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46066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179843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415534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73784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5" name="Footer Placeholder 4"/>
          <p:cNvSpPr>
            <a:spLocks noGrp="1"/>
          </p:cNvSpPr>
          <p:nvPr>
            <p:ph type="ftr" sz="quarter" idx="11"/>
          </p:nvPr>
        </p:nvSpPr>
        <p:spPr/>
        <p:txBody>
          <a:bodyPr/>
          <a:lstStyle/>
          <a:p>
            <a:endParaRPr lang="LID4096"/>
          </a:p>
        </p:txBody>
      </p:sp>
      <p:sp>
        <p:nvSpPr>
          <p:cNvPr id="6" name="Slide Number Placeholder 5"/>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881867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19973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8" name="Footer Placeholder 7"/>
          <p:cNvSpPr>
            <a:spLocks noGrp="1"/>
          </p:cNvSpPr>
          <p:nvPr>
            <p:ph type="ftr" sz="quarter" idx="11"/>
          </p:nvPr>
        </p:nvSpPr>
        <p:spPr/>
        <p:txBody>
          <a:bodyPr/>
          <a:lstStyle/>
          <a:p>
            <a:endParaRPr lang="LID4096"/>
          </a:p>
        </p:txBody>
      </p:sp>
      <p:sp>
        <p:nvSpPr>
          <p:cNvPr id="9" name="Slide Number Placeholder 8"/>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280153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4" name="Footer Placeholder 3"/>
          <p:cNvSpPr>
            <a:spLocks noGrp="1"/>
          </p:cNvSpPr>
          <p:nvPr>
            <p:ph type="ftr" sz="quarter" idx="11"/>
          </p:nvPr>
        </p:nvSpPr>
        <p:spPr/>
        <p:txBody>
          <a:bodyPr/>
          <a:lstStyle/>
          <a:p>
            <a:endParaRPr lang="LID4096"/>
          </a:p>
        </p:txBody>
      </p:sp>
      <p:sp>
        <p:nvSpPr>
          <p:cNvPr id="5" name="Slide Number Placeholder 4"/>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877196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3" name="Footer Placeholder 2"/>
          <p:cNvSpPr>
            <a:spLocks noGrp="1"/>
          </p:cNvSpPr>
          <p:nvPr>
            <p:ph type="ftr" sz="quarter" idx="11"/>
          </p:nvPr>
        </p:nvSpPr>
        <p:spPr/>
        <p:txBody>
          <a:bodyPr/>
          <a:lstStyle/>
          <a:p>
            <a:endParaRPr lang="LID4096"/>
          </a:p>
        </p:txBody>
      </p:sp>
      <p:sp>
        <p:nvSpPr>
          <p:cNvPr id="4" name="Slide Number Placeholder 3"/>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90522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974539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B8E2E8-B060-4E30-ACB5-452A77BE2B55}" type="datetimeFigureOut">
              <a:rPr lang="LID4096" smtClean="0"/>
              <a:t>09/10/2020</a:t>
            </a:fld>
            <a:endParaRPr lang="LID4096"/>
          </a:p>
        </p:txBody>
      </p:sp>
      <p:sp>
        <p:nvSpPr>
          <p:cNvPr id="6" name="Footer Placeholder 5"/>
          <p:cNvSpPr>
            <a:spLocks noGrp="1"/>
          </p:cNvSpPr>
          <p:nvPr>
            <p:ph type="ftr" sz="quarter" idx="11"/>
          </p:nvPr>
        </p:nvSpPr>
        <p:spPr/>
        <p:txBody>
          <a:bodyPr/>
          <a:lstStyle/>
          <a:p>
            <a:endParaRPr lang="LID4096"/>
          </a:p>
        </p:txBody>
      </p:sp>
      <p:sp>
        <p:nvSpPr>
          <p:cNvPr id="7" name="Slide Number Placeholder 6"/>
          <p:cNvSpPr>
            <a:spLocks noGrp="1"/>
          </p:cNvSpPr>
          <p:nvPr>
            <p:ph type="sldNum" sz="quarter" idx="12"/>
          </p:nvPr>
        </p:nvSpPr>
        <p:spPr/>
        <p:txBody>
          <a:bodyPr/>
          <a:lstStyle/>
          <a:p>
            <a:fld id="{3C0FE804-BF47-47DF-BF16-4685846CBBA3}" type="slidenum">
              <a:rPr lang="LID4096" smtClean="0"/>
              <a:t>‹#›</a:t>
            </a:fld>
            <a:endParaRPr lang="LID4096"/>
          </a:p>
        </p:txBody>
      </p:sp>
    </p:spTree>
    <p:extLst>
      <p:ext uri="{BB962C8B-B14F-4D97-AF65-F5344CB8AC3E}">
        <p14:creationId xmlns:p14="http://schemas.microsoft.com/office/powerpoint/2010/main" val="3219648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8E2E8-B060-4E30-ACB5-452A77BE2B55}" type="datetimeFigureOut">
              <a:rPr lang="LID4096" smtClean="0"/>
              <a:t>09/10/2020</a:t>
            </a:fld>
            <a:endParaRPr lang="LID4096"/>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ID4096"/>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FE804-BF47-47DF-BF16-4685846CBBA3}" type="slidenum">
              <a:rPr lang="LID4096" smtClean="0"/>
              <a:t>‹#›</a:t>
            </a:fld>
            <a:endParaRPr lang="LID4096"/>
          </a:p>
        </p:txBody>
      </p:sp>
    </p:spTree>
    <p:extLst>
      <p:ext uri="{BB962C8B-B14F-4D97-AF65-F5344CB8AC3E}">
        <p14:creationId xmlns:p14="http://schemas.microsoft.com/office/powerpoint/2010/main" val="40354456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openu.ac.il/courses/10122.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5B0058-AF13-4859-B429-4EDDE2A26F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39B8BB6C-6C05-4A4E-AAAD-DBF57A017863}"/>
              </a:ext>
            </a:extLst>
          </p:cNvPr>
          <p:cNvSpPr>
            <a:spLocks noGrp="1"/>
          </p:cNvSpPr>
          <p:nvPr>
            <p:ph type="ctrTitle"/>
          </p:nvPr>
        </p:nvSpPr>
        <p:spPr>
          <a:xfrm>
            <a:off x="2399234" y="2073715"/>
            <a:ext cx="6935759" cy="2993042"/>
          </a:xfrm>
        </p:spPr>
        <p:txBody>
          <a:bodyPr anchor="ctr">
            <a:normAutofit/>
          </a:bodyPr>
          <a:lstStyle/>
          <a:p>
            <a:r>
              <a:rPr lang="he-IL" sz="6800">
                <a:solidFill>
                  <a:schemeClr val="bg1"/>
                </a:solidFill>
              </a:rPr>
              <a:t>החומר לבחינת הבגרות בפילוסופיה</a:t>
            </a:r>
            <a:br>
              <a:rPr lang="he-IL" sz="6800">
                <a:solidFill>
                  <a:schemeClr val="bg1"/>
                </a:solidFill>
              </a:rPr>
            </a:br>
            <a:r>
              <a:rPr lang="he-IL" sz="6800">
                <a:solidFill>
                  <a:schemeClr val="bg1"/>
                </a:solidFill>
              </a:rPr>
              <a:t>2020</a:t>
            </a:r>
            <a:endParaRPr lang="LID4096" sz="6800">
              <a:solidFill>
                <a:schemeClr val="bg1"/>
              </a:solidFill>
            </a:endParaRPr>
          </a:p>
        </p:txBody>
      </p:sp>
      <p:sp>
        <p:nvSpPr>
          <p:cNvPr id="3" name="Subtitle 2">
            <a:extLst>
              <a:ext uri="{FF2B5EF4-FFF2-40B4-BE49-F238E27FC236}">
                <a16:creationId xmlns:a16="http://schemas.microsoft.com/office/drawing/2014/main" id="{8CF06539-F6A5-4BE6-B477-76C75496150F}"/>
              </a:ext>
            </a:extLst>
          </p:cNvPr>
          <p:cNvSpPr>
            <a:spLocks noGrp="1"/>
          </p:cNvSpPr>
          <p:nvPr>
            <p:ph type="subTitle" idx="1"/>
          </p:nvPr>
        </p:nvSpPr>
        <p:spPr>
          <a:xfrm>
            <a:off x="2399234" y="1369077"/>
            <a:ext cx="6935759" cy="2201159"/>
          </a:xfrm>
        </p:spPr>
        <p:txBody>
          <a:bodyPr>
            <a:normAutofit/>
          </a:bodyPr>
          <a:lstStyle/>
          <a:p>
            <a:r>
              <a:rPr lang="he-IL" sz="2000">
                <a:solidFill>
                  <a:schemeClr val="bg1"/>
                </a:solidFill>
              </a:rPr>
              <a:t>ימי קורונה</a:t>
            </a:r>
            <a:endParaRPr lang="LID4096" sz="2000">
              <a:solidFill>
                <a:schemeClr val="bg1"/>
              </a:solidFill>
            </a:endParaRPr>
          </a:p>
        </p:txBody>
      </p:sp>
      <p:sp>
        <p:nvSpPr>
          <p:cNvPr id="10" name="Rectangle 9">
            <a:extLst>
              <a:ext uri="{FF2B5EF4-FFF2-40B4-BE49-F238E27FC236}">
                <a16:creationId xmlns:a16="http://schemas.microsoft.com/office/drawing/2014/main" id="{81BD432D-FAB3-4B5D-BF27-4DA7C75B32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E6D6B450-4278-45B8-88C7-C061710E3C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399233" y="1883640"/>
            <a:ext cx="693576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4234A4C-A256-4139-A5F4-27078F0D67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399233" y="5066757"/>
            <a:ext cx="693576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4178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7AE75E-0CC2-45CB-A54F-4560A61D03D4}"/>
              </a:ext>
            </a:extLst>
          </p:cNvPr>
          <p:cNvSpPr>
            <a:spLocks noGrp="1"/>
          </p:cNvSpPr>
          <p:nvPr>
            <p:ph type="title"/>
          </p:nvPr>
        </p:nvSpPr>
        <p:spPr>
          <a:xfrm>
            <a:off x="686834" y="1153572"/>
            <a:ext cx="3200400" cy="4461163"/>
          </a:xfrm>
        </p:spPr>
        <p:txBody>
          <a:bodyPr>
            <a:normAutofit/>
          </a:bodyPr>
          <a:lstStyle/>
          <a:p>
            <a:r>
              <a:rPr lang="he-IL">
                <a:solidFill>
                  <a:srgbClr val="FFFFFF"/>
                </a:solidFill>
              </a:rPr>
              <a:t>תורת המוסר</a:t>
            </a:r>
            <a:endParaRPr lang="LID4096">
              <a:solidFill>
                <a:srgbClr val="FFFFFF"/>
              </a:solidFill>
            </a:endParaRPr>
          </a:p>
        </p:txBody>
      </p:sp>
      <p:sp>
        <p:nvSpPr>
          <p:cNvPr id="2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B21DA7-CB11-4FFA-90A7-51B5A4A7A9A2}"/>
              </a:ext>
            </a:extLst>
          </p:cNvPr>
          <p:cNvSpPr>
            <a:spLocks noGrp="1"/>
          </p:cNvSpPr>
          <p:nvPr>
            <p:ph idx="1"/>
          </p:nvPr>
        </p:nvSpPr>
        <p:spPr>
          <a:xfrm>
            <a:off x="4447308" y="591344"/>
            <a:ext cx="6906491" cy="5585619"/>
          </a:xfrm>
        </p:spPr>
        <p:txBody>
          <a:bodyPr anchor="ctr">
            <a:normAutofit/>
          </a:bodyPr>
          <a:lstStyle/>
          <a:p>
            <a:pPr algn="just" rtl="1"/>
            <a:r>
              <a:rPr lang="he-IL" sz="1500" dirty="0"/>
              <a:t>תורת המידות </a:t>
            </a:r>
          </a:p>
          <a:p>
            <a:pPr algn="just" rtl="1"/>
            <a:r>
              <a:rPr lang="he-IL" sz="1500" dirty="0"/>
              <a:t>מטרות הוראת הנושא</a:t>
            </a:r>
          </a:p>
          <a:p>
            <a:pPr algn="just" rtl="1"/>
            <a:r>
              <a:rPr lang="he-IL" sz="1500" dirty="0"/>
              <a:t>	 פיתוח הבנת טיבו של הטיעון האתי והבהרת הזיקה שבינו לבין טיעונים עובדתיים.</a:t>
            </a:r>
          </a:p>
          <a:p>
            <a:pPr algn="just" rtl="1"/>
            <a:r>
              <a:rPr lang="he-IL" sz="1500" dirty="0"/>
              <a:t>	 הקניית מושגים אתיים לצורך דיון בבעיות מוסר, כגון: ההבחנה בין עובדות לבין ערכים: טוב ורע; מניעים וכוונות; אושר; תועלת; החיים הטובים; המידה הטובה;</a:t>
            </a:r>
          </a:p>
          <a:p>
            <a:pPr algn="just" rtl="1"/>
            <a:r>
              <a:rPr lang="he-IL" sz="1500" dirty="0"/>
              <a:t>תכלית; חובה; החוק המוסרי )הצו הקטגורי(; הדוניזם; אגואיזם; אוטונומיה; דטרמיניזם.</a:t>
            </a:r>
          </a:p>
          <a:p>
            <a:pPr algn="just" rtl="1"/>
            <a:r>
              <a:rPr lang="he-IL" sz="1500" dirty="0"/>
              <a:t>	 חשיפה ראשונית אל כמה מן השאלות ואל כמה מן הכיוונים העיקריים במחשבה האתית הקלאסית והמודרנית.</a:t>
            </a:r>
          </a:p>
          <a:p>
            <a:pPr algn="just" rtl="1"/>
            <a:r>
              <a:rPr lang="he-IL" sz="1500" dirty="0"/>
              <a:t>	 פיתוח רגישות לטיעונים אתיים בחיי היום-יום.</a:t>
            </a:r>
          </a:p>
          <a:p>
            <a:pPr algn="just" rtl="1"/>
            <a:r>
              <a:rPr lang="he-IL" sz="1500" dirty="0"/>
              <a:t>המקורות:</a:t>
            </a:r>
          </a:p>
          <a:p>
            <a:pPr algn="just" rtl="1"/>
            <a:r>
              <a:rPr lang="he-IL" sz="1500" dirty="0"/>
              <a:t>1 .אפלטון, קריטון</a:t>
            </a:r>
          </a:p>
          <a:p>
            <a:pPr algn="just" rtl="1"/>
            <a:r>
              <a:rPr lang="he-IL" sz="1500" dirty="0"/>
              <a:t>2 .אריסטו, מתוך אתיקה לניקומאכוס, ספרים א-ב ו/או המידות</a:t>
            </a:r>
          </a:p>
          <a:p>
            <a:pPr algn="just" rtl="1"/>
            <a:r>
              <a:rPr lang="he-IL" sz="1500" dirty="0"/>
              <a:t>3.מיל, התועלתנות</a:t>
            </a:r>
          </a:p>
          <a:p>
            <a:pPr algn="just" rtl="1"/>
            <a:r>
              <a:rPr lang="he-IL" sz="1500" dirty="0"/>
              <a:t>4.ע' קאנט, מתוך הנחת יסוד למטפיזיקה של המידות</a:t>
            </a:r>
            <a:endParaRPr lang="LID4096" sz="1500" dirty="0"/>
          </a:p>
        </p:txBody>
      </p:sp>
    </p:spTree>
    <p:extLst>
      <p:ext uri="{BB962C8B-B14F-4D97-AF65-F5344CB8AC3E}">
        <p14:creationId xmlns:p14="http://schemas.microsoft.com/office/powerpoint/2010/main" val="347790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94BFD14-2095-460A-9872-ACAF754ED179}"/>
              </a:ext>
            </a:extLst>
          </p:cNvPr>
          <p:cNvSpPr>
            <a:spLocks noGrp="1"/>
          </p:cNvSpPr>
          <p:nvPr>
            <p:ph type="title"/>
          </p:nvPr>
        </p:nvSpPr>
        <p:spPr>
          <a:xfrm>
            <a:off x="934872" y="982272"/>
            <a:ext cx="3388419" cy="4560970"/>
          </a:xfrm>
        </p:spPr>
        <p:txBody>
          <a:bodyPr>
            <a:normAutofit/>
          </a:bodyPr>
          <a:lstStyle/>
          <a:p>
            <a:r>
              <a:rPr lang="he-IL" sz="4000">
                <a:solidFill>
                  <a:srgbClr val="FFFFFF"/>
                </a:solidFill>
              </a:rPr>
              <a:t>תורת המוסר</a:t>
            </a:r>
            <a:endParaRPr lang="LID4096" sz="4000">
              <a:solidFill>
                <a:srgbClr val="FFFFFF"/>
              </a:solidFill>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A8614CFF-7305-46E9-BB7F-FB30ACADB035}"/>
              </a:ext>
            </a:extLst>
          </p:cNvPr>
          <p:cNvSpPr>
            <a:spLocks noGrp="1"/>
          </p:cNvSpPr>
          <p:nvPr>
            <p:ph idx="1"/>
          </p:nvPr>
        </p:nvSpPr>
        <p:spPr>
          <a:xfrm>
            <a:off x="5221862" y="1719618"/>
            <a:ext cx="5948831" cy="4334629"/>
          </a:xfrm>
        </p:spPr>
        <p:txBody>
          <a:bodyPr anchor="ctr">
            <a:normAutofit/>
          </a:bodyPr>
          <a:lstStyle/>
          <a:p>
            <a:pPr rtl="1"/>
            <a:r>
              <a:rPr lang="he-IL" sz="2000">
                <a:solidFill>
                  <a:srgbClr val="FEFFFF"/>
                </a:solidFill>
              </a:rPr>
              <a:t>כל החומר לפי נושאים , נמצא אצלכם במחברת, הטקסטים המקוריים שקראנו בכיתה , נמצאים בחוסרת הוורודה .תורת המוסר שקניתם בשנה שעברה.</a:t>
            </a:r>
          </a:p>
          <a:p>
            <a:pPr rtl="1"/>
            <a:r>
              <a:rPr lang="he-IL" sz="2000">
                <a:solidFill>
                  <a:srgbClr val="FEFFFF"/>
                </a:solidFill>
              </a:rPr>
              <a:t>סיכומים, מצגות, וחומר נוסף, נמצא באתר בית הספר. תחת מקצועות לימוד-מאגר חומרי לימוד – כיתה יא'.</a:t>
            </a:r>
          </a:p>
          <a:p>
            <a:pPr rtl="1"/>
            <a:r>
              <a:rPr lang="he-IL" sz="2000">
                <a:solidFill>
                  <a:srgbClr val="FEFFFF"/>
                </a:solidFill>
              </a:rPr>
              <a:t>חוברות מומלצות ללמוד איתן הן החוברות של תורת המוסר האוניברסיטה הפתוחה , הן נמצאות בספריה</a:t>
            </a:r>
          </a:p>
          <a:p>
            <a:r>
              <a:rPr lang="en-US" sz="2000">
                <a:solidFill>
                  <a:srgbClr val="FEFFFF"/>
                </a:solidFill>
                <a:hlinkClick r:id="rId2"/>
              </a:rPr>
              <a:t>https://www.openu.ac.il/courses/10122.htm</a:t>
            </a:r>
            <a:endParaRPr lang="he-IL" sz="2000">
              <a:solidFill>
                <a:srgbClr val="FEFFFF"/>
              </a:solidFill>
            </a:endParaRPr>
          </a:p>
          <a:p>
            <a:pPr rtl="1"/>
            <a:r>
              <a:rPr lang="he-IL" sz="2000">
                <a:solidFill>
                  <a:srgbClr val="FEFFFF"/>
                </a:solidFill>
              </a:rPr>
              <a:t>השאלות יהיו דומות לשאלות שנשאלתם בבחינה. יש להכיר את התאוריות של הפילוסופים השונים, לדעת ליישם אותם על דילמות מוסריות מהחיים ולדעת להשוות בין הדעות השונות. בנוסף תצטרכו להביע את עמדתכם האישית בנוגע לדילמה מוסרית .</a:t>
            </a:r>
            <a:endParaRPr lang="LID4096" sz="2000">
              <a:solidFill>
                <a:srgbClr val="FEFFFF"/>
              </a:solidFill>
            </a:endParaRPr>
          </a:p>
        </p:txBody>
      </p:sp>
    </p:spTree>
    <p:extLst>
      <p:ext uri="{BB962C8B-B14F-4D97-AF65-F5344CB8AC3E}">
        <p14:creationId xmlns:p14="http://schemas.microsoft.com/office/powerpoint/2010/main" val="247600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8B5C2B2-896B-4FEC-B617-06B476E939F1}"/>
              </a:ext>
            </a:extLst>
          </p:cNvPr>
          <p:cNvSpPr txBox="1"/>
          <p:nvPr/>
        </p:nvSpPr>
        <p:spPr>
          <a:xfrm>
            <a:off x="6090574" y="801866"/>
            <a:ext cx="5306084" cy="5230634"/>
          </a:xfrm>
          <a:prstGeom prst="rect">
            <a:avLst/>
          </a:prstGeom>
        </p:spPr>
        <p:txBody>
          <a:bodyPr vert="horz" lIns="91440" tIns="45720" rIns="91440" bIns="45720" rtlCol="0" anchor="ctr">
            <a:normAutofit/>
          </a:bodyPr>
          <a:lstStyle/>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תורת</a:t>
            </a:r>
            <a:r>
              <a:rPr lang="en-US" sz="1300" dirty="0">
                <a:solidFill>
                  <a:srgbClr val="000000"/>
                </a:solidFill>
              </a:rPr>
              <a:t> </a:t>
            </a:r>
            <a:r>
              <a:rPr lang="en-US" sz="1300" dirty="0" err="1">
                <a:solidFill>
                  <a:srgbClr val="000000"/>
                </a:solidFill>
              </a:rPr>
              <a:t>ההכרה</a:t>
            </a:r>
            <a:r>
              <a:rPr lang="en-US" sz="1300" dirty="0">
                <a:solidFill>
                  <a:srgbClr val="000000"/>
                </a:solidFill>
              </a:rPr>
              <a:t>, </a:t>
            </a:r>
            <a:r>
              <a:rPr lang="en-US" sz="1300" dirty="0" err="1">
                <a:solidFill>
                  <a:srgbClr val="000000"/>
                </a:solidFill>
              </a:rPr>
              <a:t>אפיסטמולוגיה</a:t>
            </a:r>
            <a:endParaRPr lang="en-US" sz="1300" dirty="0">
              <a:solidFill>
                <a:srgbClr val="000000"/>
              </a:solidFill>
            </a:endParaRPr>
          </a:p>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מטרות</a:t>
            </a:r>
            <a:r>
              <a:rPr lang="en-US" sz="1300" dirty="0">
                <a:solidFill>
                  <a:srgbClr val="000000"/>
                </a:solidFill>
              </a:rPr>
              <a:t> </a:t>
            </a:r>
            <a:r>
              <a:rPr lang="en-US" sz="1300" dirty="0" err="1">
                <a:solidFill>
                  <a:srgbClr val="000000"/>
                </a:solidFill>
              </a:rPr>
              <a:t>הוראת</a:t>
            </a:r>
            <a:r>
              <a:rPr lang="en-US" sz="1300" dirty="0">
                <a:solidFill>
                  <a:srgbClr val="000000"/>
                </a:solidFill>
              </a:rPr>
              <a:t> </a:t>
            </a:r>
            <a:r>
              <a:rPr lang="en-US" sz="1300" dirty="0" err="1">
                <a:solidFill>
                  <a:srgbClr val="000000"/>
                </a:solidFill>
              </a:rPr>
              <a:t>הנושא</a:t>
            </a:r>
            <a:endParaRPr lang="en-US" sz="1300" dirty="0">
              <a:solidFill>
                <a:srgbClr val="000000"/>
              </a:solidFill>
            </a:endParaRPr>
          </a:p>
          <a:p>
            <a:pPr indent="-228600" algn="just" defTabSz="914400" rtl="1">
              <a:lnSpc>
                <a:spcPct val="90000"/>
              </a:lnSpc>
              <a:spcAft>
                <a:spcPts val="600"/>
              </a:spcAft>
              <a:buFont typeface="Arial" panose="020B0604020202020204" pitchFamily="34" charset="0"/>
              <a:buChar char="•"/>
            </a:pPr>
            <a:r>
              <a:rPr lang="en-US" sz="1300" dirty="0">
                <a:solidFill>
                  <a:srgbClr val="000000"/>
                </a:solidFill>
              </a:rPr>
              <a:t>	 </a:t>
            </a:r>
            <a:r>
              <a:rPr lang="en-US" sz="1300" dirty="0" err="1">
                <a:solidFill>
                  <a:srgbClr val="000000"/>
                </a:solidFill>
              </a:rPr>
              <a:t>חשיפה</a:t>
            </a:r>
            <a:r>
              <a:rPr lang="en-US" sz="1300" dirty="0">
                <a:solidFill>
                  <a:srgbClr val="000000"/>
                </a:solidFill>
              </a:rPr>
              <a:t> </a:t>
            </a:r>
            <a:r>
              <a:rPr lang="en-US" sz="1300" dirty="0" err="1">
                <a:solidFill>
                  <a:srgbClr val="000000"/>
                </a:solidFill>
              </a:rPr>
              <a:t>ראשונית</a:t>
            </a:r>
            <a:r>
              <a:rPr lang="en-US" sz="1300" dirty="0">
                <a:solidFill>
                  <a:srgbClr val="000000"/>
                </a:solidFill>
              </a:rPr>
              <a:t> </a:t>
            </a:r>
            <a:r>
              <a:rPr lang="en-US" sz="1300" dirty="0" err="1">
                <a:solidFill>
                  <a:srgbClr val="000000"/>
                </a:solidFill>
              </a:rPr>
              <a:t>לעיון</a:t>
            </a:r>
            <a:r>
              <a:rPr lang="en-US" sz="1300" dirty="0">
                <a:solidFill>
                  <a:srgbClr val="000000"/>
                </a:solidFill>
              </a:rPr>
              <a:t> </a:t>
            </a:r>
            <a:r>
              <a:rPr lang="en-US" sz="1300" dirty="0" err="1">
                <a:solidFill>
                  <a:srgbClr val="000000"/>
                </a:solidFill>
              </a:rPr>
              <a:t>הפילוסופי</a:t>
            </a:r>
            <a:r>
              <a:rPr lang="en-US" sz="1300" dirty="0">
                <a:solidFill>
                  <a:srgbClr val="000000"/>
                </a:solidFill>
              </a:rPr>
              <a:t> </a:t>
            </a:r>
            <a:r>
              <a:rPr lang="en-US" sz="1300" dirty="0" err="1">
                <a:solidFill>
                  <a:srgbClr val="000000"/>
                </a:solidFill>
              </a:rPr>
              <a:t>בדבר</a:t>
            </a:r>
            <a:r>
              <a:rPr lang="en-US" sz="1300" dirty="0">
                <a:solidFill>
                  <a:srgbClr val="000000"/>
                </a:solidFill>
              </a:rPr>
              <a:t> </a:t>
            </a:r>
            <a:r>
              <a:rPr lang="en-US" sz="1300" dirty="0" err="1">
                <a:solidFill>
                  <a:srgbClr val="000000"/>
                </a:solidFill>
              </a:rPr>
              <a:t>הספק</a:t>
            </a:r>
            <a:r>
              <a:rPr lang="en-US" sz="1300" dirty="0">
                <a:solidFill>
                  <a:srgbClr val="000000"/>
                </a:solidFill>
              </a:rPr>
              <a:t>, </a:t>
            </a:r>
            <a:r>
              <a:rPr lang="en-US" sz="1300" dirty="0" err="1">
                <a:solidFill>
                  <a:srgbClr val="000000"/>
                </a:solidFill>
              </a:rPr>
              <a:t>ההכרה</a:t>
            </a:r>
            <a:r>
              <a:rPr lang="en-US" sz="1300" dirty="0">
                <a:solidFill>
                  <a:srgbClr val="000000"/>
                </a:solidFill>
              </a:rPr>
              <a:t> </a:t>
            </a:r>
            <a:r>
              <a:rPr lang="en-US" sz="1300" dirty="0" err="1">
                <a:solidFill>
                  <a:srgbClr val="000000"/>
                </a:solidFill>
              </a:rPr>
              <a:t>והממשות</a:t>
            </a:r>
            <a:r>
              <a:rPr lang="en-US" sz="1300" dirty="0">
                <a:solidFill>
                  <a:srgbClr val="000000"/>
                </a:solidFill>
              </a:rPr>
              <a:t>, </a:t>
            </a:r>
            <a:r>
              <a:rPr lang="en-US" sz="1300" dirty="0" err="1">
                <a:solidFill>
                  <a:srgbClr val="000000"/>
                </a:solidFill>
              </a:rPr>
              <a:t>מקורות</a:t>
            </a:r>
            <a:r>
              <a:rPr lang="en-US" sz="1300" dirty="0">
                <a:solidFill>
                  <a:srgbClr val="000000"/>
                </a:solidFill>
              </a:rPr>
              <a:t> </a:t>
            </a:r>
            <a:r>
              <a:rPr lang="en-US" sz="1300" dirty="0" err="1">
                <a:solidFill>
                  <a:srgbClr val="000000"/>
                </a:solidFill>
              </a:rPr>
              <a:t>הידיעה</a:t>
            </a:r>
            <a:r>
              <a:rPr lang="en-US" sz="1300" dirty="0">
                <a:solidFill>
                  <a:srgbClr val="000000"/>
                </a:solidFill>
              </a:rPr>
              <a:t> </a:t>
            </a:r>
            <a:r>
              <a:rPr lang="en-US" sz="1300" dirty="0" err="1">
                <a:solidFill>
                  <a:srgbClr val="000000"/>
                </a:solidFill>
              </a:rPr>
              <a:t>ודרכים</a:t>
            </a:r>
            <a:r>
              <a:rPr lang="en-US" sz="1300" dirty="0">
                <a:solidFill>
                  <a:srgbClr val="000000"/>
                </a:solidFill>
              </a:rPr>
              <a:t> </a:t>
            </a:r>
            <a:r>
              <a:rPr lang="en-US" sz="1300" dirty="0" err="1">
                <a:solidFill>
                  <a:srgbClr val="000000"/>
                </a:solidFill>
              </a:rPr>
              <a:t>לביסוסה</a:t>
            </a:r>
            <a:r>
              <a:rPr lang="en-US" sz="1300" dirty="0">
                <a:solidFill>
                  <a:srgbClr val="000000"/>
                </a:solidFill>
              </a:rPr>
              <a:t>.</a:t>
            </a:r>
          </a:p>
          <a:p>
            <a:pPr indent="-228600" algn="just" defTabSz="914400" rtl="1">
              <a:lnSpc>
                <a:spcPct val="90000"/>
              </a:lnSpc>
              <a:spcAft>
                <a:spcPts val="600"/>
              </a:spcAft>
              <a:buFont typeface="Arial" panose="020B0604020202020204" pitchFamily="34" charset="0"/>
              <a:buChar char="•"/>
            </a:pPr>
            <a:r>
              <a:rPr lang="en-US" sz="1300" dirty="0">
                <a:solidFill>
                  <a:srgbClr val="000000"/>
                </a:solidFill>
              </a:rPr>
              <a:t>	 </a:t>
            </a:r>
            <a:r>
              <a:rPr lang="en-US" sz="1300" dirty="0" err="1">
                <a:solidFill>
                  <a:srgbClr val="000000"/>
                </a:solidFill>
              </a:rPr>
              <a:t>הקניית</a:t>
            </a:r>
            <a:r>
              <a:rPr lang="en-US" sz="1300" dirty="0">
                <a:solidFill>
                  <a:srgbClr val="000000"/>
                </a:solidFill>
              </a:rPr>
              <a:t> </a:t>
            </a:r>
            <a:r>
              <a:rPr lang="en-US" sz="1300" dirty="0" err="1">
                <a:solidFill>
                  <a:srgbClr val="000000"/>
                </a:solidFill>
              </a:rPr>
              <a:t>מושגים</a:t>
            </a:r>
            <a:r>
              <a:rPr lang="en-US" sz="1300" dirty="0">
                <a:solidFill>
                  <a:srgbClr val="000000"/>
                </a:solidFill>
              </a:rPr>
              <a:t> </a:t>
            </a:r>
            <a:r>
              <a:rPr lang="en-US" sz="1300" dirty="0" err="1">
                <a:solidFill>
                  <a:srgbClr val="000000"/>
                </a:solidFill>
              </a:rPr>
              <a:t>בסיסיים</a:t>
            </a:r>
            <a:r>
              <a:rPr lang="en-US" sz="1300" dirty="0">
                <a:solidFill>
                  <a:srgbClr val="000000"/>
                </a:solidFill>
              </a:rPr>
              <a:t> </a:t>
            </a:r>
            <a:r>
              <a:rPr lang="en-US" sz="1300" dirty="0" err="1">
                <a:solidFill>
                  <a:srgbClr val="000000"/>
                </a:solidFill>
              </a:rPr>
              <a:t>לדיון</a:t>
            </a:r>
            <a:r>
              <a:rPr lang="en-US" sz="1300" dirty="0">
                <a:solidFill>
                  <a:srgbClr val="000000"/>
                </a:solidFill>
              </a:rPr>
              <a:t> </a:t>
            </a:r>
            <a:r>
              <a:rPr lang="en-US" sz="1300" dirty="0" err="1">
                <a:solidFill>
                  <a:srgbClr val="000000"/>
                </a:solidFill>
              </a:rPr>
              <a:t>אפיסטמולוגי</a:t>
            </a:r>
            <a:r>
              <a:rPr lang="en-US" sz="1300" dirty="0">
                <a:solidFill>
                  <a:srgbClr val="000000"/>
                </a:solidFill>
              </a:rPr>
              <a:t> </a:t>
            </a:r>
            <a:r>
              <a:rPr lang="en-US" sz="1300" dirty="0" err="1">
                <a:solidFill>
                  <a:srgbClr val="000000"/>
                </a:solidFill>
              </a:rPr>
              <a:t>ומטפיזי</a:t>
            </a:r>
            <a:r>
              <a:rPr lang="en-US" sz="1300" dirty="0">
                <a:solidFill>
                  <a:srgbClr val="000000"/>
                </a:solidFill>
              </a:rPr>
              <a:t>, </a:t>
            </a:r>
            <a:r>
              <a:rPr lang="en-US" sz="1300" dirty="0" err="1">
                <a:solidFill>
                  <a:srgbClr val="000000"/>
                </a:solidFill>
              </a:rPr>
              <a:t>כגון</a:t>
            </a:r>
            <a:r>
              <a:rPr lang="en-US" sz="1300" dirty="0">
                <a:solidFill>
                  <a:srgbClr val="000000"/>
                </a:solidFill>
              </a:rPr>
              <a:t>: "</a:t>
            </a:r>
            <a:r>
              <a:rPr lang="en-US" sz="1300" dirty="0" err="1">
                <a:solidFill>
                  <a:srgbClr val="000000"/>
                </a:solidFill>
              </a:rPr>
              <a:t>הקוגיטו</a:t>
            </a:r>
            <a:r>
              <a:rPr lang="en-US" sz="1300" dirty="0">
                <a:solidFill>
                  <a:srgbClr val="000000"/>
                </a:solidFill>
              </a:rPr>
              <a:t>"; </a:t>
            </a:r>
            <a:r>
              <a:rPr lang="en-US" sz="1300" dirty="0" err="1">
                <a:solidFill>
                  <a:srgbClr val="000000"/>
                </a:solidFill>
              </a:rPr>
              <a:t>סובייקט</a:t>
            </a:r>
            <a:r>
              <a:rPr lang="en-US" sz="1300" dirty="0">
                <a:solidFill>
                  <a:srgbClr val="000000"/>
                </a:solidFill>
              </a:rPr>
              <a:t>; </a:t>
            </a:r>
            <a:r>
              <a:rPr lang="en-US" sz="1300" dirty="0" err="1">
                <a:solidFill>
                  <a:srgbClr val="000000"/>
                </a:solidFill>
              </a:rPr>
              <a:t>אובייקט</a:t>
            </a:r>
            <a:r>
              <a:rPr lang="en-US" sz="1300" dirty="0">
                <a:solidFill>
                  <a:srgbClr val="000000"/>
                </a:solidFill>
              </a:rPr>
              <a:t>; </a:t>
            </a:r>
            <a:r>
              <a:rPr lang="en-US" sz="1300" dirty="0" err="1">
                <a:solidFill>
                  <a:srgbClr val="000000"/>
                </a:solidFill>
              </a:rPr>
              <a:t>רוח</a:t>
            </a:r>
            <a:r>
              <a:rPr lang="en-US" sz="1300" dirty="0">
                <a:solidFill>
                  <a:srgbClr val="000000"/>
                </a:solidFill>
              </a:rPr>
              <a:t> </a:t>
            </a:r>
            <a:r>
              <a:rPr lang="en-US" sz="1300" dirty="0" err="1">
                <a:solidFill>
                  <a:srgbClr val="000000"/>
                </a:solidFill>
              </a:rPr>
              <a:t>וחומר</a:t>
            </a:r>
            <a:r>
              <a:rPr lang="en-US" sz="1300" dirty="0">
                <a:solidFill>
                  <a:srgbClr val="000000"/>
                </a:solidFill>
              </a:rPr>
              <a:t>; </a:t>
            </a:r>
            <a:r>
              <a:rPr lang="en-US" sz="1300" dirty="0" err="1">
                <a:solidFill>
                  <a:srgbClr val="000000"/>
                </a:solidFill>
              </a:rPr>
              <a:t>עצם</a:t>
            </a:r>
            <a:r>
              <a:rPr lang="en-US" sz="1300" dirty="0">
                <a:solidFill>
                  <a:srgbClr val="000000"/>
                </a:solidFill>
              </a:rPr>
              <a:t>; </a:t>
            </a:r>
            <a:r>
              <a:rPr lang="en-US" sz="1300" dirty="0" err="1">
                <a:solidFill>
                  <a:srgbClr val="000000"/>
                </a:solidFill>
              </a:rPr>
              <a:t>אמת</a:t>
            </a:r>
            <a:r>
              <a:rPr lang="en-US" sz="1300" dirty="0">
                <a:solidFill>
                  <a:srgbClr val="000000"/>
                </a:solidFill>
              </a:rPr>
              <a:t> </a:t>
            </a:r>
            <a:r>
              <a:rPr lang="en-US" sz="1300" dirty="0" err="1">
                <a:solidFill>
                  <a:srgbClr val="000000"/>
                </a:solidFill>
              </a:rPr>
              <a:t>ושקר</a:t>
            </a:r>
            <a:r>
              <a:rPr lang="en-US" sz="1300" dirty="0">
                <a:solidFill>
                  <a:srgbClr val="000000"/>
                </a:solidFill>
              </a:rPr>
              <a:t>; </a:t>
            </a:r>
            <a:r>
              <a:rPr lang="en-US" sz="1300" dirty="0" err="1">
                <a:solidFill>
                  <a:srgbClr val="000000"/>
                </a:solidFill>
              </a:rPr>
              <a:t>ידיעה</a:t>
            </a:r>
            <a:r>
              <a:rPr lang="en-US" sz="1300" dirty="0">
                <a:solidFill>
                  <a:srgbClr val="000000"/>
                </a:solidFill>
              </a:rPr>
              <a:t>; </a:t>
            </a:r>
            <a:r>
              <a:rPr lang="en-US" sz="1300" dirty="0" err="1">
                <a:solidFill>
                  <a:srgbClr val="000000"/>
                </a:solidFill>
              </a:rPr>
              <a:t>אמונה</a:t>
            </a:r>
            <a:r>
              <a:rPr lang="en-US" sz="1300" dirty="0">
                <a:solidFill>
                  <a:srgbClr val="000000"/>
                </a:solidFill>
              </a:rPr>
              <a:t> </a:t>
            </a:r>
            <a:r>
              <a:rPr lang="en-US" sz="1300" dirty="0" err="1">
                <a:solidFill>
                  <a:srgbClr val="000000"/>
                </a:solidFill>
              </a:rPr>
              <a:t>וסברה</a:t>
            </a:r>
            <a:r>
              <a:rPr lang="en-US" sz="1300" dirty="0">
                <a:solidFill>
                  <a:srgbClr val="000000"/>
                </a:solidFill>
              </a:rPr>
              <a:t>; </a:t>
            </a:r>
            <a:r>
              <a:rPr lang="en-US" sz="1300" dirty="0" err="1">
                <a:solidFill>
                  <a:srgbClr val="000000"/>
                </a:solidFill>
              </a:rPr>
              <a:t>ספק</a:t>
            </a:r>
            <a:r>
              <a:rPr lang="en-US" sz="1300" dirty="0">
                <a:solidFill>
                  <a:srgbClr val="000000"/>
                </a:solidFill>
              </a:rPr>
              <a:t>; </a:t>
            </a:r>
            <a:r>
              <a:rPr lang="en-US" sz="1300" dirty="0" err="1">
                <a:solidFill>
                  <a:srgbClr val="000000"/>
                </a:solidFill>
              </a:rPr>
              <a:t>ודאות</a:t>
            </a:r>
            <a:r>
              <a:rPr lang="en-US" sz="1300" dirty="0">
                <a:solidFill>
                  <a:srgbClr val="000000"/>
                </a:solidFill>
              </a:rPr>
              <a:t>; </a:t>
            </a:r>
            <a:r>
              <a:rPr lang="en-US" sz="1300" dirty="0" err="1">
                <a:solidFill>
                  <a:srgbClr val="000000"/>
                </a:solidFill>
              </a:rPr>
              <a:t>תבונה</a:t>
            </a:r>
            <a:r>
              <a:rPr lang="en-US" sz="1300" dirty="0">
                <a:solidFill>
                  <a:srgbClr val="000000"/>
                </a:solidFill>
              </a:rPr>
              <a:t>;</a:t>
            </a:r>
          </a:p>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מושגים</a:t>
            </a:r>
            <a:r>
              <a:rPr lang="en-US" sz="1300" dirty="0">
                <a:solidFill>
                  <a:srgbClr val="000000"/>
                </a:solidFill>
              </a:rPr>
              <a:t> </a:t>
            </a:r>
            <a:r>
              <a:rPr lang="en-US" sz="1300" dirty="0" err="1">
                <a:solidFill>
                  <a:srgbClr val="000000"/>
                </a:solidFill>
              </a:rPr>
              <a:t>ורשמים</a:t>
            </a:r>
            <a:r>
              <a:rPr lang="en-US" sz="1300" dirty="0">
                <a:solidFill>
                  <a:srgbClr val="000000"/>
                </a:solidFill>
              </a:rPr>
              <a:t>; </a:t>
            </a:r>
            <a:r>
              <a:rPr lang="en-US" sz="1300" dirty="0" err="1">
                <a:solidFill>
                  <a:srgbClr val="000000"/>
                </a:solidFill>
              </a:rPr>
              <a:t>תחושה</a:t>
            </a:r>
            <a:r>
              <a:rPr lang="en-US" sz="1300" dirty="0">
                <a:solidFill>
                  <a:srgbClr val="000000"/>
                </a:solidFill>
              </a:rPr>
              <a:t>; </a:t>
            </a:r>
            <a:r>
              <a:rPr lang="en-US" sz="1300" dirty="0" err="1">
                <a:solidFill>
                  <a:srgbClr val="000000"/>
                </a:solidFill>
              </a:rPr>
              <a:t>תופעה</a:t>
            </a:r>
            <a:r>
              <a:rPr lang="en-US" sz="1300" dirty="0">
                <a:solidFill>
                  <a:srgbClr val="000000"/>
                </a:solidFill>
              </a:rPr>
              <a:t>; </a:t>
            </a:r>
            <a:r>
              <a:rPr lang="en-US" sz="1300" dirty="0" err="1">
                <a:solidFill>
                  <a:srgbClr val="000000"/>
                </a:solidFill>
              </a:rPr>
              <a:t>ממשות</a:t>
            </a:r>
            <a:r>
              <a:rPr lang="en-US" sz="1300" dirty="0">
                <a:solidFill>
                  <a:srgbClr val="000000"/>
                </a:solidFill>
              </a:rPr>
              <a:t>; </a:t>
            </a:r>
            <a:r>
              <a:rPr lang="en-US" sz="1300" dirty="0" err="1">
                <a:solidFill>
                  <a:srgbClr val="000000"/>
                </a:solidFill>
              </a:rPr>
              <a:t>מושגים</a:t>
            </a:r>
            <a:r>
              <a:rPr lang="en-US" sz="1300" dirty="0">
                <a:solidFill>
                  <a:srgbClr val="000000"/>
                </a:solidFill>
              </a:rPr>
              <a:t> </a:t>
            </a:r>
            <a:r>
              <a:rPr lang="en-US" sz="1300" dirty="0" err="1">
                <a:solidFill>
                  <a:srgbClr val="000000"/>
                </a:solidFill>
              </a:rPr>
              <a:t>טבועים</a:t>
            </a:r>
            <a:r>
              <a:rPr lang="en-US" sz="1300" dirty="0">
                <a:solidFill>
                  <a:srgbClr val="000000"/>
                </a:solidFill>
              </a:rPr>
              <a:t> </a:t>
            </a:r>
            <a:r>
              <a:rPr lang="en-US" sz="1300" dirty="0" err="1">
                <a:solidFill>
                  <a:srgbClr val="000000"/>
                </a:solidFill>
              </a:rPr>
              <a:t>מלידה</a:t>
            </a:r>
            <a:r>
              <a:rPr lang="en-US" sz="1300" dirty="0">
                <a:solidFill>
                  <a:srgbClr val="000000"/>
                </a:solidFill>
              </a:rPr>
              <a:t>; </a:t>
            </a:r>
            <a:r>
              <a:rPr lang="en-US" sz="1300" dirty="0" err="1">
                <a:solidFill>
                  <a:srgbClr val="000000"/>
                </a:solidFill>
              </a:rPr>
              <a:t>סינתטי</a:t>
            </a:r>
            <a:r>
              <a:rPr lang="en-US" sz="1300" dirty="0">
                <a:solidFill>
                  <a:srgbClr val="000000"/>
                </a:solidFill>
              </a:rPr>
              <a:t> </a:t>
            </a:r>
            <a:r>
              <a:rPr lang="en-US" sz="1300" dirty="0" err="1">
                <a:solidFill>
                  <a:srgbClr val="000000"/>
                </a:solidFill>
              </a:rPr>
              <a:t>ואנליטי</a:t>
            </a:r>
            <a:r>
              <a:rPr lang="en-US" sz="1300" dirty="0">
                <a:solidFill>
                  <a:srgbClr val="000000"/>
                </a:solidFill>
              </a:rPr>
              <a:t>; </a:t>
            </a:r>
            <a:r>
              <a:rPr lang="en-US" sz="1300" dirty="0" err="1">
                <a:solidFill>
                  <a:srgbClr val="000000"/>
                </a:solidFill>
              </a:rPr>
              <a:t>אפוסטריורי</a:t>
            </a:r>
            <a:r>
              <a:rPr lang="en-US" sz="1300" dirty="0">
                <a:solidFill>
                  <a:srgbClr val="000000"/>
                </a:solidFill>
              </a:rPr>
              <a:t> </a:t>
            </a:r>
            <a:r>
              <a:rPr lang="en-US" sz="1300" dirty="0" err="1">
                <a:solidFill>
                  <a:srgbClr val="000000"/>
                </a:solidFill>
              </a:rPr>
              <a:t>ואפריורי</a:t>
            </a:r>
            <a:r>
              <a:rPr lang="en-US" sz="1300" dirty="0">
                <a:solidFill>
                  <a:srgbClr val="000000"/>
                </a:solidFill>
              </a:rPr>
              <a:t>; </a:t>
            </a:r>
            <a:r>
              <a:rPr lang="en-US" sz="1300" dirty="0" err="1">
                <a:solidFill>
                  <a:srgbClr val="000000"/>
                </a:solidFill>
              </a:rPr>
              <a:t>סיבתיות</a:t>
            </a:r>
            <a:r>
              <a:rPr lang="en-US" sz="1300" dirty="0">
                <a:solidFill>
                  <a:srgbClr val="000000"/>
                </a:solidFill>
              </a:rPr>
              <a:t>; </a:t>
            </a:r>
            <a:r>
              <a:rPr lang="en-US" sz="1300" dirty="0" err="1">
                <a:solidFill>
                  <a:srgbClr val="000000"/>
                </a:solidFill>
              </a:rPr>
              <a:t>מהפכה</a:t>
            </a:r>
            <a:r>
              <a:rPr lang="en-US" sz="1300" dirty="0">
                <a:solidFill>
                  <a:srgbClr val="000000"/>
                </a:solidFill>
              </a:rPr>
              <a:t> </a:t>
            </a:r>
            <a:r>
              <a:rPr lang="en-US" sz="1300" dirty="0" err="1">
                <a:solidFill>
                  <a:srgbClr val="000000"/>
                </a:solidFill>
              </a:rPr>
              <a:t>קופרניקאית</a:t>
            </a:r>
            <a:r>
              <a:rPr lang="en-US" sz="1300" dirty="0">
                <a:solidFill>
                  <a:srgbClr val="000000"/>
                </a:solidFill>
              </a:rPr>
              <a:t>; </a:t>
            </a:r>
            <a:r>
              <a:rPr lang="en-US" sz="1300" dirty="0" err="1">
                <a:solidFill>
                  <a:srgbClr val="000000"/>
                </a:solidFill>
              </a:rPr>
              <a:t>דרגות</a:t>
            </a:r>
            <a:r>
              <a:rPr lang="en-US" sz="1300" dirty="0">
                <a:solidFill>
                  <a:srgbClr val="000000"/>
                </a:solidFill>
              </a:rPr>
              <a:t> </a:t>
            </a:r>
            <a:r>
              <a:rPr lang="en-US" sz="1300" dirty="0" err="1">
                <a:solidFill>
                  <a:srgbClr val="000000"/>
                </a:solidFill>
              </a:rPr>
              <a:t>הכרה</a:t>
            </a:r>
            <a:r>
              <a:rPr lang="en-US" sz="1300" dirty="0">
                <a:solidFill>
                  <a:srgbClr val="000000"/>
                </a:solidFill>
              </a:rPr>
              <a:t> </a:t>
            </a:r>
            <a:r>
              <a:rPr lang="en-US" sz="1300" dirty="0" err="1">
                <a:solidFill>
                  <a:srgbClr val="000000"/>
                </a:solidFill>
              </a:rPr>
              <a:t>ודרגות</a:t>
            </a:r>
            <a:endParaRPr lang="en-US" sz="1300" dirty="0">
              <a:solidFill>
                <a:srgbClr val="000000"/>
              </a:solidFill>
            </a:endParaRPr>
          </a:p>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ממשות</a:t>
            </a:r>
            <a:r>
              <a:rPr lang="en-US" sz="1300" dirty="0">
                <a:solidFill>
                  <a:srgbClr val="000000"/>
                </a:solidFill>
              </a:rPr>
              <a:t>; </a:t>
            </a:r>
            <a:r>
              <a:rPr lang="en-US" sz="1300" dirty="0" err="1">
                <a:solidFill>
                  <a:srgbClr val="000000"/>
                </a:solidFill>
              </a:rPr>
              <a:t>אינדוקציה</a:t>
            </a:r>
            <a:r>
              <a:rPr lang="en-US" sz="1300" dirty="0">
                <a:solidFill>
                  <a:srgbClr val="000000"/>
                </a:solidFill>
              </a:rPr>
              <a:t>.</a:t>
            </a:r>
          </a:p>
          <a:p>
            <a:pPr indent="-228600" algn="just" defTabSz="914400" rtl="1">
              <a:lnSpc>
                <a:spcPct val="90000"/>
              </a:lnSpc>
              <a:spcAft>
                <a:spcPts val="600"/>
              </a:spcAft>
              <a:buFont typeface="Arial" panose="020B0604020202020204" pitchFamily="34" charset="0"/>
              <a:buChar char="•"/>
            </a:pPr>
            <a:r>
              <a:rPr lang="en-US" sz="1300" dirty="0">
                <a:solidFill>
                  <a:srgbClr val="000000"/>
                </a:solidFill>
              </a:rPr>
              <a:t>	 </a:t>
            </a:r>
            <a:r>
              <a:rPr lang="en-US" sz="1300" dirty="0" err="1">
                <a:solidFill>
                  <a:srgbClr val="000000"/>
                </a:solidFill>
              </a:rPr>
              <a:t>חשיפה</a:t>
            </a:r>
            <a:r>
              <a:rPr lang="en-US" sz="1300" dirty="0">
                <a:solidFill>
                  <a:srgbClr val="000000"/>
                </a:solidFill>
              </a:rPr>
              <a:t> </a:t>
            </a:r>
            <a:r>
              <a:rPr lang="en-US" sz="1300" dirty="0" err="1">
                <a:solidFill>
                  <a:srgbClr val="000000"/>
                </a:solidFill>
              </a:rPr>
              <a:t>ראשונית</a:t>
            </a:r>
            <a:r>
              <a:rPr lang="en-US" sz="1300" dirty="0">
                <a:solidFill>
                  <a:srgbClr val="000000"/>
                </a:solidFill>
              </a:rPr>
              <a:t> </a:t>
            </a:r>
            <a:r>
              <a:rPr lang="en-US" sz="1300" dirty="0" err="1">
                <a:solidFill>
                  <a:srgbClr val="000000"/>
                </a:solidFill>
              </a:rPr>
              <a:t>לכמה</a:t>
            </a:r>
            <a:r>
              <a:rPr lang="en-US" sz="1300" dirty="0">
                <a:solidFill>
                  <a:srgbClr val="000000"/>
                </a:solidFill>
              </a:rPr>
              <a:t> </a:t>
            </a:r>
            <a:r>
              <a:rPr lang="en-US" sz="1300" dirty="0" err="1">
                <a:solidFill>
                  <a:srgbClr val="000000"/>
                </a:solidFill>
              </a:rPr>
              <a:t>גישות</a:t>
            </a:r>
            <a:r>
              <a:rPr lang="en-US" sz="1300" dirty="0">
                <a:solidFill>
                  <a:srgbClr val="000000"/>
                </a:solidFill>
              </a:rPr>
              <a:t> </a:t>
            </a:r>
            <a:r>
              <a:rPr lang="en-US" sz="1300" dirty="0" err="1">
                <a:solidFill>
                  <a:srgbClr val="000000"/>
                </a:solidFill>
              </a:rPr>
              <a:t>יסוד</a:t>
            </a:r>
            <a:r>
              <a:rPr lang="en-US" sz="1300" dirty="0">
                <a:solidFill>
                  <a:srgbClr val="000000"/>
                </a:solidFill>
              </a:rPr>
              <a:t> </a:t>
            </a:r>
            <a:r>
              <a:rPr lang="en-US" sz="1300" dirty="0" err="1">
                <a:solidFill>
                  <a:srgbClr val="000000"/>
                </a:solidFill>
              </a:rPr>
              <a:t>בתורת</a:t>
            </a:r>
            <a:r>
              <a:rPr lang="en-US" sz="1300" dirty="0">
                <a:solidFill>
                  <a:srgbClr val="000000"/>
                </a:solidFill>
              </a:rPr>
              <a:t> </a:t>
            </a:r>
            <a:r>
              <a:rPr lang="en-US" sz="1300" dirty="0" err="1">
                <a:solidFill>
                  <a:srgbClr val="000000"/>
                </a:solidFill>
              </a:rPr>
              <a:t>ההכרה</a:t>
            </a:r>
            <a:r>
              <a:rPr lang="en-US" sz="1300" dirty="0">
                <a:solidFill>
                  <a:srgbClr val="000000"/>
                </a:solidFill>
              </a:rPr>
              <a:t> </a:t>
            </a:r>
            <a:r>
              <a:rPr lang="en-US" sz="1300" dirty="0" err="1">
                <a:solidFill>
                  <a:srgbClr val="000000"/>
                </a:solidFill>
              </a:rPr>
              <a:t>ובמטפיזיקה</a:t>
            </a:r>
            <a:r>
              <a:rPr lang="en-US" sz="1300" dirty="0">
                <a:solidFill>
                  <a:srgbClr val="000000"/>
                </a:solidFill>
              </a:rPr>
              <a:t>.</a:t>
            </a:r>
          </a:p>
          <a:p>
            <a:pPr indent="-228600" algn="just" defTabSz="914400" rtl="1">
              <a:lnSpc>
                <a:spcPct val="90000"/>
              </a:lnSpc>
              <a:spcAft>
                <a:spcPts val="600"/>
              </a:spcAft>
              <a:buFont typeface="Arial" panose="020B0604020202020204" pitchFamily="34" charset="0"/>
              <a:buChar char="•"/>
            </a:pPr>
            <a:r>
              <a:rPr lang="en-US" sz="1300" dirty="0">
                <a:solidFill>
                  <a:srgbClr val="000000"/>
                </a:solidFill>
              </a:rPr>
              <a:t>	 </a:t>
            </a:r>
            <a:r>
              <a:rPr lang="en-US" sz="1300" dirty="0" err="1">
                <a:solidFill>
                  <a:srgbClr val="000000"/>
                </a:solidFill>
              </a:rPr>
              <a:t>המקורות</a:t>
            </a:r>
            <a:r>
              <a:rPr lang="en-US" sz="1300" dirty="0">
                <a:solidFill>
                  <a:srgbClr val="000000"/>
                </a:solidFill>
              </a:rPr>
              <a:t>:</a:t>
            </a:r>
          </a:p>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דיקארט</a:t>
            </a:r>
            <a:r>
              <a:rPr lang="en-US" sz="1300" dirty="0">
                <a:solidFill>
                  <a:srgbClr val="000000"/>
                </a:solidFill>
              </a:rPr>
              <a:t>, </a:t>
            </a:r>
            <a:r>
              <a:rPr lang="en-US" sz="1300" dirty="0" err="1">
                <a:solidFill>
                  <a:srgbClr val="000000"/>
                </a:solidFill>
              </a:rPr>
              <a:t>מתוך</a:t>
            </a:r>
            <a:r>
              <a:rPr lang="en-US" sz="1300" dirty="0">
                <a:solidFill>
                  <a:srgbClr val="000000"/>
                </a:solidFill>
              </a:rPr>
              <a:t> </a:t>
            </a:r>
            <a:r>
              <a:rPr lang="en-US" sz="1300" dirty="0" err="1">
                <a:solidFill>
                  <a:srgbClr val="000000"/>
                </a:solidFill>
              </a:rPr>
              <a:t>הגיונות</a:t>
            </a:r>
            <a:r>
              <a:rPr lang="en-US" sz="1300" dirty="0">
                <a:solidFill>
                  <a:srgbClr val="000000"/>
                </a:solidFill>
              </a:rPr>
              <a:t> </a:t>
            </a:r>
            <a:r>
              <a:rPr lang="en-US" sz="1300" dirty="0" err="1">
                <a:solidFill>
                  <a:srgbClr val="000000"/>
                </a:solidFill>
              </a:rPr>
              <a:t>על</a:t>
            </a:r>
            <a:r>
              <a:rPr lang="en-US" sz="1300" dirty="0">
                <a:solidFill>
                  <a:srgbClr val="000000"/>
                </a:solidFill>
              </a:rPr>
              <a:t> </a:t>
            </a:r>
            <a:r>
              <a:rPr lang="en-US" sz="1300" dirty="0" err="1">
                <a:solidFill>
                  <a:srgbClr val="000000"/>
                </a:solidFill>
              </a:rPr>
              <a:t>הפילוסופיה</a:t>
            </a:r>
            <a:r>
              <a:rPr lang="en-US" sz="1300" dirty="0">
                <a:solidFill>
                  <a:srgbClr val="000000"/>
                </a:solidFill>
              </a:rPr>
              <a:t> </a:t>
            </a:r>
            <a:r>
              <a:rPr lang="en-US" sz="1300" dirty="0" err="1">
                <a:solidFill>
                  <a:srgbClr val="000000"/>
                </a:solidFill>
              </a:rPr>
              <a:t>הראשונית</a:t>
            </a:r>
            <a:r>
              <a:rPr lang="en-US" sz="1300" dirty="0">
                <a:solidFill>
                  <a:srgbClr val="000000"/>
                </a:solidFill>
              </a:rPr>
              <a:t> )</a:t>
            </a:r>
            <a:r>
              <a:rPr lang="en-US" sz="1300" dirty="0" err="1">
                <a:solidFill>
                  <a:srgbClr val="000000"/>
                </a:solidFill>
              </a:rPr>
              <a:t>מתוך</a:t>
            </a:r>
            <a:r>
              <a:rPr lang="en-US" sz="1300" dirty="0">
                <a:solidFill>
                  <a:srgbClr val="000000"/>
                </a:solidFill>
              </a:rPr>
              <a:t> </a:t>
            </a:r>
            <a:r>
              <a:rPr lang="en-US" sz="1300" dirty="0" err="1">
                <a:solidFill>
                  <a:srgbClr val="000000"/>
                </a:solidFill>
              </a:rPr>
              <a:t>שלושת</a:t>
            </a:r>
            <a:r>
              <a:rPr lang="en-US" sz="1300" dirty="0">
                <a:solidFill>
                  <a:srgbClr val="000000"/>
                </a:solidFill>
              </a:rPr>
              <a:t> </a:t>
            </a:r>
            <a:r>
              <a:rPr lang="en-US" sz="1300" dirty="0" err="1">
                <a:solidFill>
                  <a:srgbClr val="000000"/>
                </a:solidFill>
              </a:rPr>
              <a:t>הפרקים</a:t>
            </a:r>
            <a:r>
              <a:rPr lang="en-US" sz="1300" dirty="0">
                <a:solidFill>
                  <a:srgbClr val="000000"/>
                </a:solidFill>
              </a:rPr>
              <a:t> </a:t>
            </a:r>
            <a:r>
              <a:rPr lang="en-US" sz="1300" dirty="0" err="1">
                <a:solidFill>
                  <a:srgbClr val="000000"/>
                </a:solidFill>
              </a:rPr>
              <a:t>הראשונים</a:t>
            </a:r>
            <a:endParaRPr lang="en-US" sz="1300" dirty="0">
              <a:solidFill>
                <a:srgbClr val="000000"/>
              </a:solidFill>
            </a:endParaRPr>
          </a:p>
          <a:p>
            <a:pPr indent="-228600" algn="just" defTabSz="914400" rtl="1">
              <a:lnSpc>
                <a:spcPct val="90000"/>
              </a:lnSpc>
              <a:spcAft>
                <a:spcPts val="600"/>
              </a:spcAft>
              <a:buFont typeface="Arial" panose="020B0604020202020204" pitchFamily="34" charset="0"/>
              <a:buChar char="•"/>
            </a:pPr>
            <a:r>
              <a:rPr lang="en-US" sz="1300" dirty="0" err="1">
                <a:solidFill>
                  <a:srgbClr val="000000"/>
                </a:solidFill>
              </a:rPr>
              <a:t>אפלטון</a:t>
            </a:r>
            <a:r>
              <a:rPr lang="en-US" sz="1300" dirty="0">
                <a:solidFill>
                  <a:srgbClr val="000000"/>
                </a:solidFill>
              </a:rPr>
              <a:t>, </a:t>
            </a:r>
            <a:r>
              <a:rPr lang="en-US" sz="1300" dirty="0" err="1">
                <a:solidFill>
                  <a:srgbClr val="000000"/>
                </a:solidFill>
              </a:rPr>
              <a:t>פוליטיאה</a:t>
            </a:r>
            <a:r>
              <a:rPr lang="en-US" sz="1300" dirty="0">
                <a:solidFill>
                  <a:srgbClr val="000000"/>
                </a:solidFill>
              </a:rPr>
              <a:t> ז' ,</a:t>
            </a:r>
            <a:r>
              <a:rPr lang="en-US" sz="1300" dirty="0" err="1">
                <a:solidFill>
                  <a:srgbClr val="000000"/>
                </a:solidFill>
              </a:rPr>
              <a:t>משל</a:t>
            </a:r>
            <a:r>
              <a:rPr lang="en-US" sz="1300" dirty="0">
                <a:solidFill>
                  <a:srgbClr val="000000"/>
                </a:solidFill>
              </a:rPr>
              <a:t> </a:t>
            </a:r>
            <a:r>
              <a:rPr lang="en-US" sz="1300" dirty="0" err="1">
                <a:solidFill>
                  <a:srgbClr val="000000"/>
                </a:solidFill>
              </a:rPr>
              <a:t>המערה</a:t>
            </a:r>
            <a:endParaRPr lang="en-US" sz="1300" dirty="0">
              <a:solidFill>
                <a:srgbClr val="000000"/>
              </a:solidFill>
            </a:endParaRPr>
          </a:p>
          <a:p>
            <a:pPr algn="just" defTabSz="914400" rtl="1">
              <a:lnSpc>
                <a:spcPct val="90000"/>
              </a:lnSpc>
              <a:spcAft>
                <a:spcPts val="600"/>
              </a:spcAft>
            </a:pPr>
            <a:r>
              <a:rPr lang="en-US" sz="1300" dirty="0">
                <a:solidFill>
                  <a:srgbClr val="000000"/>
                </a:solidFill>
              </a:rPr>
              <a:t>' </a:t>
            </a:r>
            <a:r>
              <a:rPr lang="en-US" sz="1300" dirty="0" err="1">
                <a:solidFill>
                  <a:srgbClr val="000000"/>
                </a:solidFill>
              </a:rPr>
              <a:t>יום</a:t>
            </a:r>
            <a:r>
              <a:rPr lang="en-US" sz="1300" dirty="0">
                <a:solidFill>
                  <a:srgbClr val="000000"/>
                </a:solidFill>
              </a:rPr>
              <a:t>, </a:t>
            </a:r>
            <a:r>
              <a:rPr lang="en-US" sz="1300" dirty="0" err="1">
                <a:solidFill>
                  <a:srgbClr val="000000"/>
                </a:solidFill>
              </a:rPr>
              <a:t>מתוך</a:t>
            </a:r>
            <a:r>
              <a:rPr lang="en-US" sz="1300" dirty="0">
                <a:solidFill>
                  <a:srgbClr val="000000"/>
                </a:solidFill>
              </a:rPr>
              <a:t> </a:t>
            </a:r>
            <a:r>
              <a:rPr lang="en-US" sz="1300" dirty="0" err="1">
                <a:solidFill>
                  <a:srgbClr val="000000"/>
                </a:solidFill>
              </a:rPr>
              <a:t>מסכת</a:t>
            </a:r>
            <a:r>
              <a:rPr lang="en-US" sz="1300" dirty="0">
                <a:solidFill>
                  <a:srgbClr val="000000"/>
                </a:solidFill>
              </a:rPr>
              <a:t> </a:t>
            </a:r>
            <a:r>
              <a:rPr lang="en-US" sz="1300" dirty="0" err="1">
                <a:solidFill>
                  <a:srgbClr val="000000"/>
                </a:solidFill>
              </a:rPr>
              <a:t>טבע</a:t>
            </a:r>
            <a:r>
              <a:rPr lang="en-US" sz="1300" dirty="0">
                <a:solidFill>
                  <a:srgbClr val="000000"/>
                </a:solidFill>
              </a:rPr>
              <a:t> </a:t>
            </a:r>
            <a:r>
              <a:rPr lang="en-US" sz="1300" dirty="0" err="1">
                <a:solidFill>
                  <a:srgbClr val="000000"/>
                </a:solidFill>
              </a:rPr>
              <a:t>האדם</a:t>
            </a:r>
            <a:endParaRPr lang="he-IL" sz="1300" dirty="0">
              <a:solidFill>
                <a:srgbClr val="000000"/>
              </a:solidFill>
            </a:endParaRPr>
          </a:p>
          <a:p>
            <a:pPr algn="just" defTabSz="914400" rtl="1">
              <a:lnSpc>
                <a:spcPct val="90000"/>
              </a:lnSpc>
              <a:spcAft>
                <a:spcPts val="600"/>
              </a:spcAft>
            </a:pPr>
            <a:r>
              <a:rPr lang="en-US" sz="1300" dirty="0" err="1">
                <a:solidFill>
                  <a:srgbClr val="000000"/>
                </a:solidFill>
              </a:rPr>
              <a:t>קאנט</a:t>
            </a:r>
            <a:r>
              <a:rPr lang="en-US" sz="1300" dirty="0">
                <a:solidFill>
                  <a:srgbClr val="000000"/>
                </a:solidFill>
              </a:rPr>
              <a:t>, </a:t>
            </a:r>
            <a:r>
              <a:rPr lang="en-US" sz="1300" dirty="0" err="1">
                <a:solidFill>
                  <a:srgbClr val="000000"/>
                </a:solidFill>
              </a:rPr>
              <a:t>מתוך</a:t>
            </a:r>
            <a:r>
              <a:rPr lang="en-US" sz="1300" dirty="0">
                <a:solidFill>
                  <a:srgbClr val="000000"/>
                </a:solidFill>
              </a:rPr>
              <a:t> </a:t>
            </a:r>
            <a:r>
              <a:rPr lang="en-US" sz="1300" dirty="0" err="1">
                <a:solidFill>
                  <a:srgbClr val="000000"/>
                </a:solidFill>
              </a:rPr>
              <a:t>הנחת</a:t>
            </a:r>
            <a:r>
              <a:rPr lang="en-US" sz="1300" dirty="0">
                <a:solidFill>
                  <a:srgbClr val="000000"/>
                </a:solidFill>
              </a:rPr>
              <a:t> </a:t>
            </a:r>
            <a:r>
              <a:rPr lang="en-US" sz="1300" dirty="0" err="1">
                <a:solidFill>
                  <a:srgbClr val="000000"/>
                </a:solidFill>
              </a:rPr>
              <a:t>יסוד</a:t>
            </a:r>
            <a:r>
              <a:rPr lang="en-US" sz="1300" dirty="0">
                <a:solidFill>
                  <a:srgbClr val="000000"/>
                </a:solidFill>
              </a:rPr>
              <a:t> </a:t>
            </a:r>
            <a:r>
              <a:rPr lang="en-US" sz="1300" dirty="0" err="1">
                <a:solidFill>
                  <a:srgbClr val="000000"/>
                </a:solidFill>
              </a:rPr>
              <a:t>לכל</a:t>
            </a:r>
            <a:r>
              <a:rPr lang="en-US" sz="1300" dirty="0">
                <a:solidFill>
                  <a:srgbClr val="000000"/>
                </a:solidFill>
              </a:rPr>
              <a:t> </a:t>
            </a:r>
            <a:r>
              <a:rPr lang="en-US" sz="1300" dirty="0" err="1">
                <a:solidFill>
                  <a:srgbClr val="000000"/>
                </a:solidFill>
              </a:rPr>
              <a:t>מטפיזיקה</a:t>
            </a:r>
            <a:r>
              <a:rPr lang="en-US" sz="1300" dirty="0">
                <a:solidFill>
                  <a:srgbClr val="000000"/>
                </a:solidFill>
              </a:rPr>
              <a:t> </a:t>
            </a:r>
            <a:r>
              <a:rPr lang="en-US" sz="1300" dirty="0" err="1">
                <a:solidFill>
                  <a:srgbClr val="000000"/>
                </a:solidFill>
              </a:rPr>
              <a:t>שתוכל</a:t>
            </a:r>
            <a:r>
              <a:rPr lang="en-US" sz="1300" dirty="0">
                <a:solidFill>
                  <a:srgbClr val="000000"/>
                </a:solidFill>
              </a:rPr>
              <a:t> </a:t>
            </a:r>
            <a:r>
              <a:rPr lang="en-US" sz="1300" dirty="0" err="1">
                <a:solidFill>
                  <a:srgbClr val="000000"/>
                </a:solidFill>
              </a:rPr>
              <a:t>לקום</a:t>
            </a:r>
            <a:r>
              <a:rPr lang="en-US" sz="1300" dirty="0">
                <a:solidFill>
                  <a:srgbClr val="000000"/>
                </a:solidFill>
              </a:rPr>
              <a:t> </a:t>
            </a:r>
            <a:r>
              <a:rPr lang="en-US" sz="1300" dirty="0" err="1">
                <a:solidFill>
                  <a:srgbClr val="000000"/>
                </a:solidFill>
              </a:rPr>
              <a:t>בעתיד</a:t>
            </a:r>
            <a:r>
              <a:rPr lang="en-US" sz="1300" dirty="0">
                <a:solidFill>
                  <a:srgbClr val="000000"/>
                </a:solidFill>
              </a:rPr>
              <a:t> </a:t>
            </a:r>
            <a:r>
              <a:rPr lang="en-US" sz="1300" dirty="0" err="1">
                <a:solidFill>
                  <a:srgbClr val="000000"/>
                </a:solidFill>
              </a:rPr>
              <a:t>כמדע</a:t>
            </a:r>
            <a:endParaRPr lang="en-US" sz="1300" dirty="0">
              <a:solidFill>
                <a:srgbClr val="000000"/>
              </a:solidFill>
            </a:endParaRPr>
          </a:p>
          <a:p>
            <a:pPr algn="just" defTabSz="914400" rtl="1">
              <a:lnSpc>
                <a:spcPct val="90000"/>
              </a:lnSpc>
              <a:spcAft>
                <a:spcPts val="600"/>
              </a:spcAft>
            </a:pPr>
            <a:endParaRPr lang="en-US" sz="1300" dirty="0">
              <a:solidFill>
                <a:srgbClr val="000000"/>
              </a:solidFill>
            </a:endParaRPr>
          </a:p>
        </p:txBody>
      </p:sp>
    </p:spTree>
    <p:extLst>
      <p:ext uri="{BB962C8B-B14F-4D97-AF65-F5344CB8AC3E}">
        <p14:creationId xmlns:p14="http://schemas.microsoft.com/office/powerpoint/2010/main" val="256502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lumOff val="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821FAB-3D64-4734-9886-36D88C5C5D69}"/>
              </a:ext>
            </a:extLst>
          </p:cNvPr>
          <p:cNvSpPr txBox="1"/>
          <p:nvPr/>
        </p:nvSpPr>
        <p:spPr>
          <a:xfrm>
            <a:off x="503339" y="1191237"/>
            <a:ext cx="11266415" cy="2585323"/>
          </a:xfrm>
          <a:prstGeom prst="rect">
            <a:avLst/>
          </a:prstGeom>
          <a:noFill/>
        </p:spPr>
        <p:txBody>
          <a:bodyPr wrap="square">
            <a:spAutoFit/>
          </a:bodyPr>
          <a:lstStyle/>
          <a:p>
            <a:pPr algn="r" rtl="1"/>
            <a:r>
              <a:rPr lang="he-IL" dirty="0">
                <a:latin typeface="Assistant ExtraBold" panose="00000900000000000000" pitchFamily="2" charset="-79"/>
                <a:cs typeface="Assistant ExtraBold" panose="00000900000000000000" pitchFamily="2" charset="-79"/>
              </a:rPr>
              <a:t>כל החומר לפי נושאים , נמצא אצלכם במחברת, הטקסטים המקוריים שקראנו בכיתה , נמצאים בחוסרת הכחולה .תורת ההכרה שקניתם בשנה שעברה.</a:t>
            </a:r>
          </a:p>
          <a:p>
            <a:pPr algn="r" rtl="1"/>
            <a:r>
              <a:rPr lang="he-IL" dirty="0">
                <a:latin typeface="Assistant ExtraBold" panose="00000900000000000000" pitchFamily="2" charset="-79"/>
                <a:cs typeface="Assistant ExtraBold" panose="00000900000000000000" pitchFamily="2" charset="-79"/>
              </a:rPr>
              <a:t>סיכומים, מצגות, וחומר נוסף, נמצא באתר בית הספר. תחת מקצועות לימוד-מאגר חומרי לימוד – כיתה יא'.</a:t>
            </a:r>
          </a:p>
          <a:p>
            <a:pPr algn="r" rtl="1"/>
            <a:r>
              <a:rPr lang="he-IL" dirty="0">
                <a:latin typeface="Assistant ExtraBold" panose="00000900000000000000" pitchFamily="2" charset="-79"/>
                <a:cs typeface="Assistant ExtraBold" panose="00000900000000000000" pitchFamily="2" charset="-79"/>
              </a:rPr>
              <a:t>ספר שמסכם את כל הנושאים כמעט בצורה ידידותית מאוד הוא הספר ממנו למדנו בשנה שעברה" הזמנה לפילוסופיה" של יובל שטייניץ</a:t>
            </a:r>
          </a:p>
          <a:p>
            <a:pPr algn="r" rtl="1"/>
            <a:endParaRPr lang="he-IL" dirty="0">
              <a:latin typeface="Assistant ExtraBold" panose="00000900000000000000" pitchFamily="2" charset="-79"/>
              <a:cs typeface="Assistant ExtraBold" panose="00000900000000000000" pitchFamily="2" charset="-79"/>
            </a:endParaRPr>
          </a:p>
          <a:p>
            <a:pPr algn="r" rtl="1"/>
            <a:endParaRPr lang="he-IL" dirty="0">
              <a:latin typeface="Assistant ExtraBold" panose="00000900000000000000" pitchFamily="2" charset="-79"/>
              <a:cs typeface="Assistant ExtraBold" panose="00000900000000000000" pitchFamily="2" charset="-79"/>
            </a:endParaRPr>
          </a:p>
          <a:p>
            <a:pPr algn="r" rtl="1"/>
            <a:endParaRPr lang="he-IL" dirty="0">
              <a:latin typeface="Assistant ExtraBold" panose="00000900000000000000" pitchFamily="2" charset="-79"/>
              <a:cs typeface="Assistant ExtraBold" panose="00000900000000000000" pitchFamily="2" charset="-79"/>
            </a:endParaRPr>
          </a:p>
          <a:p>
            <a:pPr algn="r" rtl="1"/>
            <a:r>
              <a:rPr lang="he-IL" dirty="0">
                <a:latin typeface="Assistant ExtraBold" panose="00000900000000000000" pitchFamily="2" charset="-79"/>
                <a:cs typeface="Assistant ExtraBold" panose="00000900000000000000" pitchFamily="2" charset="-79"/>
              </a:rPr>
              <a:t>בהצלחה לכולם.</a:t>
            </a:r>
          </a:p>
        </p:txBody>
      </p:sp>
      <p:pic>
        <p:nvPicPr>
          <p:cNvPr id="1026" name="Picture 2" descr="הספר הזמנה לפילוסופיה / שטייניץ יובל (1987)">
            <a:extLst>
              <a:ext uri="{FF2B5EF4-FFF2-40B4-BE49-F238E27FC236}">
                <a16:creationId xmlns:a16="http://schemas.microsoft.com/office/drawing/2014/main" id="{FA8CC331-A150-40E3-B26D-6F1E4C573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303" y="2926534"/>
            <a:ext cx="136207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ספרי לימוד-האוניברסיטה הפתוחה לכולם">
            <a:extLst>
              <a:ext uri="{FF2B5EF4-FFF2-40B4-BE49-F238E27FC236}">
                <a16:creationId xmlns:a16="http://schemas.microsoft.com/office/drawing/2014/main" id="{08DA2DC4-8F98-450E-9DE8-A5964A7DBE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22215">
            <a:off x="6189032" y="2953600"/>
            <a:ext cx="3762375" cy="12096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אתר מגמת מדעי המחשב - תיכון הראל">
            <a:extLst>
              <a:ext uri="{FF2B5EF4-FFF2-40B4-BE49-F238E27FC236}">
                <a16:creationId xmlns:a16="http://schemas.microsoft.com/office/drawing/2014/main" id="{97F940FC-6474-4937-9FDC-B29F8C74DD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8808" y="4714263"/>
            <a:ext cx="189547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המופע של טרומן – Tslil's blog">
            <a:extLst>
              <a:ext uri="{FF2B5EF4-FFF2-40B4-BE49-F238E27FC236}">
                <a16:creationId xmlns:a16="http://schemas.microsoft.com/office/drawing/2014/main" id="{EEF7EC6C-C71C-4D5C-8C54-5DA2A913356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1930" y="2364662"/>
            <a:ext cx="3086100"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הנמלט (סרט, 1993) – ויקיפדיה">
            <a:extLst>
              <a:ext uri="{FF2B5EF4-FFF2-40B4-BE49-F238E27FC236}">
                <a16:creationId xmlns:a16="http://schemas.microsoft.com/office/drawing/2014/main" id="{0A9D6403-7C5C-432F-B96E-0E5EFE9CBF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360679">
            <a:off x="10044439" y="4215468"/>
            <a:ext cx="1838325" cy="2486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76434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19</TotalTime>
  <Words>477</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Assistant ExtraBold</vt:lpstr>
      <vt:lpstr>Calibri</vt:lpstr>
      <vt:lpstr>Calibri Light</vt:lpstr>
      <vt:lpstr>Office Theme</vt:lpstr>
      <vt:lpstr>החומר לבחינת הבגרות בפילוסופיה 2020</vt:lpstr>
      <vt:lpstr>תורת המוסר</vt:lpstr>
      <vt:lpstr>תורת המוסר</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החומר לבחינת הבגרות בפילוסופיה 2020</dc:title>
  <dc:creator>amir kesten</dc:creator>
  <cp:lastModifiedBy>amir kesten</cp:lastModifiedBy>
  <cp:revision>3</cp:revision>
  <dcterms:created xsi:type="dcterms:W3CDTF">2020-09-10T13:19:19Z</dcterms:created>
  <dcterms:modified xsi:type="dcterms:W3CDTF">2020-09-10T13:38:31Z</dcterms:modified>
</cp:coreProperties>
</file>